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59" r:id="rId9"/>
    <p:sldId id="266" r:id="rId10"/>
    <p:sldId id="267" r:id="rId11"/>
    <p:sldId id="268" r:id="rId12"/>
    <p:sldId id="452" r:id="rId13"/>
    <p:sldId id="414" r:id="rId14"/>
    <p:sldId id="271" r:id="rId15"/>
    <p:sldId id="272" r:id="rId16"/>
    <p:sldId id="273" r:id="rId17"/>
    <p:sldId id="313" r:id="rId18"/>
    <p:sldId id="312" r:id="rId19"/>
    <p:sldId id="276" r:id="rId20"/>
    <p:sldId id="277" r:id="rId21"/>
    <p:sldId id="408" r:id="rId22"/>
    <p:sldId id="320" r:id="rId23"/>
    <p:sldId id="321" r:id="rId24"/>
    <p:sldId id="413" r:id="rId25"/>
    <p:sldId id="278" r:id="rId26"/>
    <p:sldId id="314" r:id="rId27"/>
    <p:sldId id="415" r:id="rId28"/>
    <p:sldId id="425" r:id="rId29"/>
    <p:sldId id="417" r:id="rId30"/>
    <p:sldId id="418" r:id="rId31"/>
    <p:sldId id="286" r:id="rId32"/>
    <p:sldId id="287" r:id="rId33"/>
    <p:sldId id="289" r:id="rId34"/>
    <p:sldId id="316" r:id="rId35"/>
    <p:sldId id="426" r:id="rId36"/>
    <p:sldId id="427" r:id="rId37"/>
    <p:sldId id="318" r:id="rId38"/>
    <p:sldId id="319" r:id="rId39"/>
    <p:sldId id="339" r:id="rId40"/>
    <p:sldId id="340" r:id="rId41"/>
    <p:sldId id="322" r:id="rId42"/>
    <p:sldId id="323" r:id="rId43"/>
    <p:sldId id="325" r:id="rId44"/>
    <p:sldId id="324" r:id="rId45"/>
    <p:sldId id="326" r:id="rId46"/>
    <p:sldId id="327" r:id="rId47"/>
    <p:sldId id="328" r:id="rId48"/>
    <p:sldId id="329" r:id="rId49"/>
    <p:sldId id="334" r:id="rId50"/>
    <p:sldId id="333" r:id="rId51"/>
    <p:sldId id="335" r:id="rId52"/>
    <p:sldId id="353" r:id="rId53"/>
    <p:sldId id="351" r:id="rId54"/>
    <p:sldId id="352" r:id="rId55"/>
    <p:sldId id="430" r:id="rId56"/>
    <p:sldId id="431" r:id="rId57"/>
    <p:sldId id="354" r:id="rId58"/>
    <p:sldId id="357" r:id="rId59"/>
    <p:sldId id="373" r:id="rId60"/>
    <p:sldId id="374" r:id="rId61"/>
    <p:sldId id="376" r:id="rId62"/>
    <p:sldId id="404" r:id="rId63"/>
    <p:sldId id="405" r:id="rId64"/>
    <p:sldId id="428" r:id="rId65"/>
    <p:sldId id="429" r:id="rId66"/>
    <p:sldId id="432" r:id="rId67"/>
    <p:sldId id="433" r:id="rId68"/>
    <p:sldId id="434" r:id="rId69"/>
    <p:sldId id="435" r:id="rId70"/>
    <p:sldId id="436" r:id="rId71"/>
    <p:sldId id="437" r:id="rId72"/>
    <p:sldId id="453" r:id="rId73"/>
    <p:sldId id="454" r:id="rId74"/>
    <p:sldId id="360" r:id="rId75"/>
    <p:sldId id="361" r:id="rId76"/>
    <p:sldId id="362" r:id="rId77"/>
    <p:sldId id="363" r:id="rId78"/>
    <p:sldId id="343" r:id="rId79"/>
    <p:sldId id="364" r:id="rId80"/>
    <p:sldId id="365" r:id="rId81"/>
    <p:sldId id="345" r:id="rId82"/>
    <p:sldId id="344" r:id="rId83"/>
    <p:sldId id="346" r:id="rId84"/>
    <p:sldId id="347" r:id="rId85"/>
    <p:sldId id="348" r:id="rId86"/>
    <p:sldId id="317" r:id="rId87"/>
    <p:sldId id="349" r:id="rId88"/>
    <p:sldId id="366" r:id="rId89"/>
    <p:sldId id="367" r:id="rId90"/>
    <p:sldId id="368" r:id="rId91"/>
    <p:sldId id="369" r:id="rId92"/>
    <p:sldId id="423" r:id="rId93"/>
    <p:sldId id="455" r:id="rId94"/>
    <p:sldId id="424" r:id="rId95"/>
    <p:sldId id="370" r:id="rId96"/>
    <p:sldId id="372" r:id="rId97"/>
    <p:sldId id="341" r:id="rId98"/>
    <p:sldId id="371" r:id="rId99"/>
    <p:sldId id="342" r:id="rId100"/>
    <p:sldId id="438" r:id="rId101"/>
    <p:sldId id="440" r:id="rId102"/>
    <p:sldId id="442" r:id="rId103"/>
    <p:sldId id="443" r:id="rId104"/>
    <p:sldId id="445" r:id="rId105"/>
    <p:sldId id="446" r:id="rId106"/>
    <p:sldId id="448" r:id="rId107"/>
    <p:sldId id="444" r:id="rId108"/>
    <p:sldId id="377" r:id="rId109"/>
    <p:sldId id="381" r:id="rId110"/>
    <p:sldId id="382" r:id="rId111"/>
    <p:sldId id="401" r:id="rId112"/>
    <p:sldId id="402" r:id="rId113"/>
    <p:sldId id="403" r:id="rId114"/>
    <p:sldId id="449" r:id="rId115"/>
    <p:sldId id="450" r:id="rId116"/>
    <p:sldId id="451" r:id="rId117"/>
    <p:sldId id="399" r:id="rId118"/>
    <p:sldId id="400" r:id="rId119"/>
    <p:sldId id="378" r:id="rId120"/>
    <p:sldId id="419" r:id="rId121"/>
    <p:sldId id="383" r:id="rId122"/>
    <p:sldId id="384" r:id="rId123"/>
    <p:sldId id="379" r:id="rId124"/>
    <p:sldId id="386" r:id="rId125"/>
    <p:sldId id="420" r:id="rId126"/>
    <p:sldId id="421" r:id="rId127"/>
    <p:sldId id="422" r:id="rId128"/>
    <p:sldId id="389" r:id="rId129"/>
    <p:sldId id="388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09" r:id="rId138"/>
    <p:sldId id="410" r:id="rId139"/>
    <p:sldId id="411" r:id="rId140"/>
    <p:sldId id="412" r:id="rId141"/>
    <p:sldId id="310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ENA" initials="M" lastIdx="37" clrIdx="0">
    <p:extLst>
      <p:ext uri="{19B8F6BF-5375-455C-9EA6-DF929625EA0E}">
        <p15:presenceInfo xmlns:p15="http://schemas.microsoft.com/office/powerpoint/2012/main" userId="MILE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8T18:29:21.284" idx="1">
    <p:pos x="7045" y="3795"/>
    <p:text>Всяка html страница има стандартизирана структура, която задължително се спазва. Html документът винаги започва с отварящ таг и завършва със затварящ таг. Състои се от две секции: head и body. Между тези две секции има една много важна разлика: всичко, което се постави в секцията Head остава невидимо за посетителите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8T19:56:41.796" idx="2">
    <p:pos x="4268" y="1666"/>
    <p:text>Започваме с деклариране на документа &lt;!DOCTYPE html&gt;.Той указва на браузъра какъв набор от стандарти се използват. Няма затварящ таг!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8T20:35:47.697" idx="3">
    <p:pos x="7148" y="1306"/>
    <p:text>Тагът &lt;meta&gt; предоставя метаданни за HTML документа. Информацията не се показва на страницата, но ще бъде анализирана от браузъра и търсещите машини. Няма затварящ таг.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8T21:13:56.561" idx="12">
    <p:pos x="7138" y="1296"/>
    <p:text>HEADINGS се използват за заглавия. h1 - е с най-важна позиция, най-голям шрифт, а h2 - най-маловажна позиция, най-малък шрифт. Имат отварят и затварящ таг.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8T22:15:13" idx="15">
    <p:pos x="7117" y="1388"/>
    <p:text>Параграфите са части от текста, отделени един от друг с празен ред и без отстъп. Браузърите автоматично добавят празен ред след параграфите.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3T22:47:53.675" idx="37">
    <p:pos x="7096" y="3836"/>
    <p:text>Може да се добави към h1 , p  или друг таг чрез style в body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9T14:40:06.978" idx="17">
    <p:pos x="7087" y="3785"/>
    <p:text>Името на снимката трябва да бъде същото като в кода.</p:text>
    <p:extLst>
      <p:ext uri="{C676402C-5697-4E1C-873F-D02D1690AC5C}">
        <p15:threadingInfo xmlns:p15="http://schemas.microsoft.com/office/powerpoint/2012/main" timeZoneBias="-180"/>
      </p:ext>
    </p:extLst>
  </p:cm>
  <p:cm authorId="1" dt="2022-08-19T14:52:37.638" idx="18">
    <p:pos x="7117" y="1337"/>
    <p:text>Тагът &lt;a&gt; Anchor за указване на хипервръзка, а неговия атрибут href указва адреса на документа, към който се
прави връзката. Текстът между отварящия и затварящ таг &lt;a&gt; ще се показва като хипервръзка.Тагът за хипервръзка съдържа таг - а и атрибут - href, следва адресът, към който води връзката и накрая е текстът, който ще се визуализира на екрана и ще послужи като хипервръзка в страницата.</p:text>
    <p:extLst mod="1">
      <p:ext uri="{C676402C-5697-4E1C-873F-D02D1690AC5C}">
        <p15:threadingInfo xmlns:p15="http://schemas.microsoft.com/office/powerpoint/2012/main" timeZoneBias="-180"/>
      </p:ext>
    </p:extLst>
  </p:cm>
  <p:cm authorId="1" dt="2022-08-19T14:55:41.825" idx="19">
    <p:pos x="7117" y="1433"/>
    <p:text>Абсолютните хипервръзки съдържат цялото име на пътя до ресурса, докато относителните - име към настоящата страница.</p:text>
    <p:extLst>
      <p:ext uri="{C676402C-5697-4E1C-873F-D02D1690AC5C}">
        <p15:threadingInfo xmlns:p15="http://schemas.microsoft.com/office/powerpoint/2012/main" timeZoneBias="-180">
          <p15:parentCm authorId="1" idx="18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0T19:39:32.598" idx="33">
    <p:pos x="384" y="3376"/>
    <p:text>sup - горен индекс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it.asp?filename=trycss_curso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javascriptkit.com/script/cut164.shtml" TargetMode="Externa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css_quiz.asp" TargetMode="External"/><Relationship Id="rId4" Type="http://schemas.openxmlformats.org/officeDocument/2006/relationships/hyperlink" Target="https://www.w3schools.com/html/html_quiz.asp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scubetech.com/quiz-test-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scubetech.com/quiz-test-css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izz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s://www.favicon-generator.org/search/" TargetMode="External"/><Relationship Id="rId4" Type="http://schemas.openxmlformats.org/officeDocument/2006/relationships/hyperlink" Target="https://www.freefavicon.com/freefavicons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0494" y="385870"/>
            <a:ext cx="10993549" cy="1475013"/>
          </a:xfrm>
        </p:spPr>
        <p:txBody>
          <a:bodyPr/>
          <a:lstStyle/>
          <a:p>
            <a:r>
              <a:rPr lang="bg-BG" b="1" dirty="0" smtClean="0"/>
              <a:t>ОСНОВИ НА УЕБ ПРОГРАМИРАНЕТО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985" y="3271335"/>
            <a:ext cx="10993546" cy="590321"/>
          </a:xfrm>
        </p:spPr>
        <p:txBody>
          <a:bodyPr>
            <a:noAutofit/>
          </a:bodyPr>
          <a:lstStyle/>
          <a:p>
            <a:r>
              <a:rPr lang="bg-BG" sz="3500" b="1" smtClean="0">
                <a:solidFill>
                  <a:schemeClr val="bg1"/>
                </a:solidFill>
              </a:rPr>
              <a:t>Тема  </a:t>
            </a:r>
            <a:r>
              <a:rPr lang="bg-BG" sz="3500" dirty="0" smtClean="0">
                <a:solidFill>
                  <a:schemeClr val="bg1"/>
                </a:solidFill>
              </a:rPr>
              <a:t>– </a:t>
            </a:r>
            <a:r>
              <a:rPr lang="bg-BG" sz="3500" b="1" dirty="0" smtClean="0">
                <a:solidFill>
                  <a:schemeClr val="bg1"/>
                </a:solidFill>
              </a:rPr>
              <a:t>ВЪВЕДЕНИЕ В УЕБ </a:t>
            </a:r>
          </a:p>
          <a:p>
            <a:r>
              <a:rPr lang="bg-BG" sz="3500" b="1" dirty="0" smtClean="0">
                <a:solidFill>
                  <a:schemeClr val="bg1"/>
                </a:solidFill>
              </a:rPr>
              <a:t>ПРОГРАМИРАНЕТО </a:t>
            </a:r>
          </a:p>
          <a:p>
            <a:r>
              <a:rPr lang="bg-BG" sz="3500" dirty="0" smtClean="0">
                <a:solidFill>
                  <a:schemeClr val="bg1"/>
                </a:solidFill>
              </a:rPr>
              <a:t>– УПРАЖНЕНИЕ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4" y="807259"/>
            <a:ext cx="1435312" cy="1435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985" y="5480542"/>
            <a:ext cx="25451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1600" dirty="0" smtClean="0">
                <a:solidFill>
                  <a:schemeClr val="bg1"/>
                </a:solidFill>
              </a:rPr>
              <a:t>АС. МИЛЕНА БАНКОВСКА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m.bankovska@unibit.bg</a:t>
            </a:r>
            <a:r>
              <a:rPr lang="bg-BG" sz="1600" dirty="0" smtClean="0">
                <a:solidFill>
                  <a:schemeClr val="bg1"/>
                </a:solidFill>
              </a:rPr>
              <a:t> </a:t>
            </a:r>
          </a:p>
          <a:p>
            <a:r>
              <a:rPr lang="bg-BG" sz="1600" dirty="0" smtClean="0">
                <a:solidFill>
                  <a:schemeClr val="bg1"/>
                </a:solidFill>
              </a:rPr>
              <a:t>Септември 202</a:t>
            </a:r>
            <a:r>
              <a:rPr lang="en-US" sz="1600" dirty="0" smtClean="0">
                <a:solidFill>
                  <a:schemeClr val="bg1"/>
                </a:solidFill>
              </a:rPr>
              <a:t>3</a:t>
            </a:r>
            <a:r>
              <a:rPr lang="bg-BG" sz="1600" dirty="0" smtClean="0">
                <a:solidFill>
                  <a:schemeClr val="bg1"/>
                </a:solidFill>
              </a:rPr>
              <a:t>г.</a:t>
            </a:r>
            <a:endParaRPr lang="bg-BG" sz="1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80" y="3148971"/>
            <a:ext cx="2985020" cy="2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756" y="2795986"/>
            <a:ext cx="46455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&lt;!DOCTYPE html&gt;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&lt;html&gt;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&lt;head&gt;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/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&lt;/head</a:t>
            </a:r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&gt;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&lt;body</a:t>
            </a: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/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&lt;/body&gt;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/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&lt;/html&gt;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/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5756" y="1812959"/>
            <a:ext cx="5455643" cy="983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200" b="1" dirty="0" smtClean="0"/>
              <a:t>2</a:t>
            </a:r>
            <a:r>
              <a:rPr lang="en-US" sz="3200" b="1" dirty="0" smtClean="0"/>
              <a:t>. </a:t>
            </a:r>
            <a:r>
              <a:rPr lang="bg-BG" sz="3200" b="1" dirty="0" smtClean="0"/>
              <a:t>Въвеждаме основния код:</a:t>
            </a:r>
            <a:endParaRPr lang="en-US" sz="3200" b="1" dirty="0"/>
          </a:p>
        </p:txBody>
      </p:sp>
      <p:pic>
        <p:nvPicPr>
          <p:cNvPr id="10242" name="Picture 2" descr="https://lh4.googleusercontent.com/oE0bRPp-KQ8mcYMF7p_f9Ih0LpDDSUfM32REYiZXkdFheMpGjEL2XIKdqDrKnt5pSKs96vtmdLXcZ8pTOfCL9dpN-TPQKbDKnf-WBxRD1yXH_9G0sOwely_rKsSnq3ZqXReICpCQOkW1hcXKI-c5vbOiuM2-WH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21" y="2164806"/>
            <a:ext cx="4204154" cy="42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6019800" y="4583151"/>
            <a:ext cx="571500" cy="5969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9532" y="2696001"/>
            <a:ext cx="104890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</a:t>
            </a:r>
            <a:r>
              <a:rPr lang="en-US" sz="3200" b="1" dirty="0" smtClean="0"/>
              <a:t> </a:t>
            </a:r>
            <a:r>
              <a:rPr lang="bg-BG" sz="3200" b="1" dirty="0" smtClean="0"/>
              <a:t>поставим </a:t>
            </a:r>
            <a:r>
              <a:rPr lang="en-US" sz="3200" b="1" dirty="0" smtClean="0"/>
              <a:t>Google </a:t>
            </a:r>
            <a:endParaRPr lang="bg-BG" sz="3200" b="1" dirty="0" smtClean="0"/>
          </a:p>
          <a:p>
            <a:pPr marL="0" indent="0">
              <a:buNone/>
            </a:pPr>
            <a:r>
              <a:rPr lang="en-US" sz="3200" b="1" dirty="0" smtClean="0"/>
              <a:t>maps </a:t>
            </a:r>
            <a:r>
              <a:rPr lang="bg-BG" sz="3200" b="1" dirty="0" smtClean="0"/>
              <a:t>в страницата:</a:t>
            </a:r>
            <a:endParaRPr lang="en-US" sz="32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136947"/>
            <a:ext cx="104890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3575688"/>
            <a:ext cx="44323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bg-BG" sz="2800" b="1" dirty="0" smtClean="0">
                <a:solidFill>
                  <a:schemeClr val="accent1"/>
                </a:solidFill>
              </a:rPr>
              <a:t>За целта в </a:t>
            </a:r>
            <a:r>
              <a:rPr lang="en-US" sz="2800" b="1" dirty="0" smtClean="0">
                <a:solidFill>
                  <a:schemeClr val="accent1"/>
                </a:solidFill>
              </a:rPr>
              <a:t>Google Maps </a:t>
            </a:r>
            <a:r>
              <a:rPr lang="bg-BG" sz="2800" b="1" dirty="0" smtClean="0">
                <a:solidFill>
                  <a:schemeClr val="accent1"/>
                </a:solidFill>
              </a:rPr>
              <a:t>избираме адреса, който искаме да фигурира на картата ни и го копираме.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521929"/>
            <a:ext cx="6515751" cy="41754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05300" y="5006071"/>
            <a:ext cx="1358755" cy="76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1763214"/>
            <a:ext cx="6122125" cy="553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g-BG" sz="3000" b="1" dirty="0" smtClean="0"/>
              <a:t>ДОПЪЛНИТЕЛНА ИНФОРМАЦИЯ</a:t>
            </a:r>
            <a:endParaRPr lang="bg-BG" sz="3000" b="1" dirty="0"/>
          </a:p>
        </p:txBody>
      </p:sp>
    </p:spTree>
    <p:extLst>
      <p:ext uri="{BB962C8B-B14F-4D97-AF65-F5344CB8AC3E}">
        <p14:creationId xmlns:p14="http://schemas.microsoft.com/office/powerpoint/2010/main" val="14844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778592"/>
            <a:ext cx="3986646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5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500" b="1" dirty="0">
                <a:solidFill>
                  <a:schemeClr val="bg1"/>
                </a:solidFill>
              </a:rPr>
              <a:t>: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03425" y="1942380"/>
            <a:ext cx="629671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7" name="Rectangle 6"/>
          <p:cNvSpPr/>
          <p:nvPr/>
        </p:nvSpPr>
        <p:spPr>
          <a:xfrm>
            <a:off x="266700" y="2997591"/>
            <a:ext cx="117856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accent1"/>
                </a:solidFill>
              </a:rPr>
              <a:t>&lt;</a:t>
            </a:r>
            <a:r>
              <a:rPr lang="en-US" sz="2500" b="1" dirty="0">
                <a:solidFill>
                  <a:schemeClr val="accent1"/>
                </a:solidFill>
              </a:rPr>
              <a:t>div align="center"&gt;</a:t>
            </a:r>
          </a:p>
          <a:p>
            <a:r>
              <a:rPr lang="en-US" sz="2500" b="1" dirty="0">
                <a:solidFill>
                  <a:schemeClr val="accent1"/>
                </a:solidFill>
              </a:rPr>
              <a:t>		</a:t>
            </a:r>
            <a:r>
              <a:rPr lang="en-US" sz="2500" b="1" dirty="0" err="1">
                <a:solidFill>
                  <a:schemeClr val="accent1"/>
                </a:solidFill>
              </a:rPr>
              <a:t>Вградена</a:t>
            </a:r>
            <a:r>
              <a:rPr lang="en-US" sz="2500" b="1" dirty="0">
                <a:solidFill>
                  <a:schemeClr val="accent1"/>
                </a:solidFill>
              </a:rPr>
              <a:t> </a:t>
            </a:r>
            <a:r>
              <a:rPr lang="en-US" sz="2500" b="1" dirty="0" err="1">
                <a:solidFill>
                  <a:schemeClr val="accent1"/>
                </a:solidFill>
              </a:rPr>
              <a:t>GoogleMaps</a:t>
            </a:r>
            <a:r>
              <a:rPr lang="en-US" sz="2500" b="1" dirty="0">
                <a:solidFill>
                  <a:schemeClr val="accent1"/>
                </a:solidFill>
              </a:rPr>
              <a:t> </a:t>
            </a:r>
            <a:r>
              <a:rPr lang="en-US" sz="2500" b="1" dirty="0" err="1">
                <a:solidFill>
                  <a:schemeClr val="accent1"/>
                </a:solidFill>
              </a:rPr>
              <a:t>карта</a:t>
            </a:r>
            <a:r>
              <a:rPr lang="en-US" sz="2500" b="1" dirty="0">
                <a:solidFill>
                  <a:schemeClr val="accent1"/>
                </a:solidFill>
              </a:rPr>
              <a:t>&lt;</a:t>
            </a:r>
            <a:r>
              <a:rPr lang="en-US" sz="2500" b="1" dirty="0" err="1">
                <a:solidFill>
                  <a:schemeClr val="accent1"/>
                </a:solidFill>
              </a:rPr>
              <a:t>br</a:t>
            </a:r>
            <a:r>
              <a:rPr lang="en-US" sz="2500" b="1" dirty="0">
                <a:solidFill>
                  <a:schemeClr val="accent1"/>
                </a:solidFill>
              </a:rPr>
              <a:t>&gt;</a:t>
            </a:r>
          </a:p>
          <a:p>
            <a:r>
              <a:rPr lang="en-US" sz="2500" b="1" dirty="0" smtClean="0">
                <a:solidFill>
                  <a:schemeClr val="accent1"/>
                </a:solidFill>
              </a:rPr>
              <a:t>&lt;</a:t>
            </a:r>
            <a:r>
              <a:rPr lang="en-US" sz="2500" b="1" dirty="0">
                <a:solidFill>
                  <a:schemeClr val="accent1"/>
                </a:solidFill>
              </a:rPr>
              <a:t>iframe </a:t>
            </a:r>
            <a:r>
              <a:rPr lang="en-US" sz="2500" b="1" dirty="0" err="1" smtClean="0">
                <a:solidFill>
                  <a:schemeClr val="accent1"/>
                </a:solidFill>
              </a:rPr>
              <a:t>src</a:t>
            </a:r>
            <a:r>
              <a:rPr lang="en-US" sz="2500" b="1" dirty="0">
                <a:solidFill>
                  <a:schemeClr val="accent1"/>
                </a:solidFill>
              </a:rPr>
              <a:t>="</a:t>
            </a:r>
            <a:r>
              <a:rPr lang="en-US" sz="2000" dirty="0">
                <a:solidFill>
                  <a:schemeClr val="accent1"/>
                </a:solidFill>
              </a:rPr>
              <a:t>https://www.google.com/maps/embed?pb=!1m14!1m8!1m3!1d2933.22287150151!2d23.3679404!3d42.6778211!3m2!1i1024!2i768!4f13.1!3m3!1m2!1s0x40aa85dce903bccb%3A0x845bc588b7b637ea!2z0KPQvdC40LLQtdGA0YHQuNGC0LXRgiDQv9C-INCx0LjQsdC70LjQvtGC0LXQutC-0LfQvdCw0L3QuNC1INC4INC40L3RhNC-0YDQvNCw0YbQuNC-0L3QvdC4INGC0LXRhdC90L7Qu9C-0LPQuNC4IC0g0YHQs9GA0LDQtNCwIDI!5e0!3m2!1sbg!2sbg!4v1536613459610</a:t>
            </a:r>
            <a:r>
              <a:rPr lang="en-US" sz="2500" b="1" dirty="0">
                <a:solidFill>
                  <a:schemeClr val="accent1"/>
                </a:solidFill>
              </a:rPr>
              <a:t>" width="600" height="450" </a:t>
            </a:r>
            <a:r>
              <a:rPr lang="en-US" sz="2500" b="1" dirty="0" err="1">
                <a:solidFill>
                  <a:schemeClr val="accent1"/>
                </a:solidFill>
              </a:rPr>
              <a:t>frameborder</a:t>
            </a:r>
            <a:r>
              <a:rPr lang="en-US" sz="2500" b="1" dirty="0">
                <a:solidFill>
                  <a:schemeClr val="accent1"/>
                </a:solidFill>
              </a:rPr>
              <a:t>="0" style="border:0" </a:t>
            </a:r>
            <a:r>
              <a:rPr lang="en-US" sz="2500" b="1" dirty="0" err="1">
                <a:solidFill>
                  <a:schemeClr val="accent1"/>
                </a:solidFill>
              </a:rPr>
              <a:t>allowfullscreen</a:t>
            </a:r>
            <a:r>
              <a:rPr lang="en-US" sz="2500" b="1" dirty="0">
                <a:solidFill>
                  <a:schemeClr val="accent1"/>
                </a:solidFill>
              </a:rPr>
              <a:t>=""&gt;&lt;/iframe&gt;</a:t>
            </a:r>
          </a:p>
          <a:p>
            <a:r>
              <a:rPr lang="en-US" sz="2500" b="1" dirty="0">
                <a:solidFill>
                  <a:schemeClr val="accent1"/>
                </a:solidFill>
              </a:rPr>
              <a:t>	&lt;/div&gt;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89800" y="2123194"/>
            <a:ext cx="2842980" cy="129733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sz="2800" b="1" dirty="0" smtClean="0">
                <a:solidFill>
                  <a:schemeClr val="bg1"/>
                </a:solidFill>
              </a:rPr>
              <a:t>Тук поставяме копирания адрес: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8406490" y="3684460"/>
            <a:ext cx="609600" cy="49164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44840" y="6283358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93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96" y="2658872"/>
            <a:ext cx="5169408" cy="357225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3750" y="1862276"/>
            <a:ext cx="56258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4445000"/>
            <a:ext cx="56258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*</a:t>
            </a:r>
            <a:r>
              <a:rPr lang="bg-BG" altLang="en-US" sz="2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Заглавието може да се коригира като позиция, например чрез</a:t>
            </a:r>
            <a:r>
              <a:rPr lang="en-US" altLang="en-US" sz="2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2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div align="center"&gt;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&lt;h4 </a:t>
            </a:r>
            <a:r>
              <a:rPr lang="en-US" altLang="en-US" sz="2500" b="1" dirty="0">
                <a:solidFill>
                  <a:srgbClr val="C00000"/>
                </a:solidFill>
                <a:latin typeface="Corbel" panose="020B0503020204020204" pitchFamily="34" charset="0"/>
              </a:rPr>
              <a:t>align="left"&gt;</a:t>
            </a:r>
            <a:r>
              <a:rPr lang="bg-BG" altLang="en-US" sz="2500" b="1" dirty="0">
                <a:solidFill>
                  <a:schemeClr val="accent1">
                    <a:lumMod val="75000"/>
                  </a:schemeClr>
                </a:solidFill>
              </a:rPr>
              <a:t>Вградена </a:t>
            </a:r>
            <a:r>
              <a:rPr lang="en-US" altLang="en-US" sz="2500" b="1" dirty="0" err="1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GoogleMaps</a:t>
            </a:r>
            <a:r>
              <a:rPr lang="en-US" altLang="en-US" sz="2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bg-BG" altLang="en-US" sz="2500" b="1" dirty="0">
                <a:solidFill>
                  <a:schemeClr val="accent1">
                    <a:lumMod val="75000"/>
                  </a:schemeClr>
                </a:solidFill>
              </a:rPr>
              <a:t>карта&lt;/</a:t>
            </a:r>
            <a:r>
              <a:rPr lang="en-US" altLang="en-US" sz="2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h4</a:t>
            </a:r>
            <a:r>
              <a:rPr lang="en-US" altLang="en-US" sz="2500" b="1" dirty="0" smtClean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&gt;</a:t>
            </a:r>
            <a:endParaRPr lang="en-US" altLang="en-US" sz="25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461952"/>
            <a:ext cx="104890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</a:t>
            </a:r>
            <a:r>
              <a:rPr lang="en-US" sz="3200" b="1" dirty="0" smtClean="0"/>
              <a:t> </a:t>
            </a:r>
            <a:r>
              <a:rPr lang="bg-BG" sz="3200" b="1" dirty="0" smtClean="0"/>
              <a:t>галерия от снимки</a:t>
            </a:r>
            <a:r>
              <a:rPr lang="en-US" sz="3200" b="1" dirty="0" smtClean="0"/>
              <a:t> </a:t>
            </a:r>
            <a:r>
              <a:rPr lang="bg-BG" sz="3200" b="1" dirty="0" smtClean="0"/>
              <a:t>в страницата:</a:t>
            </a:r>
            <a:endParaRPr lang="en-US" sz="32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9429" y="4496211"/>
            <a:ext cx="11779791" cy="1899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bg-BG" sz="3200" b="1" dirty="0" smtClean="0">
                <a:solidFill>
                  <a:schemeClr val="accent1"/>
                </a:solidFill>
                <a:latin typeface="+mj-lt"/>
              </a:rPr>
              <a:t>Изтеглете снимките, които искате да ползвате /повече от две/.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200" b="1" dirty="0" smtClean="0">
                <a:solidFill>
                  <a:schemeClr val="accent1"/>
                </a:solidFill>
                <a:latin typeface="+mj-lt"/>
              </a:rPr>
              <a:t>Задайте кода както следва в тялото на документа, използвайте </a:t>
            </a:r>
            <a:r>
              <a:rPr lang="en-US" sz="3200" b="1" dirty="0" smtClean="0">
                <a:solidFill>
                  <a:schemeClr val="accent1"/>
                </a:solidFill>
                <a:latin typeface="+mj-lt"/>
              </a:rPr>
              <a:t>&lt;div&gt;</a:t>
            </a:r>
            <a:r>
              <a:rPr lang="bg-BG" sz="3200" b="1" dirty="0" smtClean="0">
                <a:solidFill>
                  <a:schemeClr val="accent1"/>
                </a:solidFill>
                <a:latin typeface="+mj-lt"/>
              </a:rPr>
              <a:t> елемент:</a:t>
            </a:r>
            <a:endParaRPr lang="ru-RU" sz="3000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3465104"/>
            <a:ext cx="4522980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8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763214"/>
            <a:ext cx="6122125" cy="553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g-BG" sz="3000" b="1" dirty="0" smtClean="0"/>
              <a:t>ДОПЪЛНИТЕЛНА ИНФОРМАЦИЯ</a:t>
            </a:r>
            <a:endParaRPr lang="bg-BG" sz="3000" b="1" dirty="0"/>
          </a:p>
        </p:txBody>
      </p:sp>
    </p:spTree>
    <p:extLst>
      <p:ext uri="{BB962C8B-B14F-4D97-AF65-F5344CB8AC3E}">
        <p14:creationId xmlns:p14="http://schemas.microsoft.com/office/powerpoint/2010/main" val="16199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31800" y="2632555"/>
            <a:ext cx="316527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9" name="Rectangle 8"/>
          <p:cNvSpPr/>
          <p:nvPr/>
        </p:nvSpPr>
        <p:spPr>
          <a:xfrm>
            <a:off x="4673600" y="302359"/>
            <a:ext cx="7137400" cy="6555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&lt;div class="gallery"&gt;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&lt;a target="_blank"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href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="images/a.jpg"&gt;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  &lt;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src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="images/a.jpg" alt="Cadiz" width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=„</a:t>
            </a:r>
            <a:r>
              <a:rPr lang="bg-BG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6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00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" height="400"&gt;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&lt;/a&gt;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&lt;div class="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desc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"&gt;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Кадис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&lt;div class="gallery"&gt;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&lt;a target="_blank"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href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="images/b.jpg"&gt;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  &lt;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src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="images/b.jpg" alt="Granada" width="600" height="400"&gt;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&lt;/a&gt;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&lt;div class="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desc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"&gt;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Гранада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&gt;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11375" y="226159"/>
            <a:ext cx="8521700" cy="6555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&lt;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div class="gallery"&gt;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&lt;a target="_blank"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href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="images/c.jpg"&gt;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  &lt;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src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="images/c.jpg" alt="Valencia" width="600" height="400"&gt;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&lt;/a&gt;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&lt;div class="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desc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"&gt;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Валенсия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&lt;div class="gallery"&gt;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&lt;a target="_blank"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href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="images/d.jpg"&gt;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  &lt;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src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="images/d.jpg" alt="Sea" width="600" height="400"&gt;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&lt;/a&gt;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&lt;div class="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desc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"&gt;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Море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&lt;/div&gt;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06400" y="2949567"/>
            <a:ext cx="316527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Продължаваме в 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за другите снимки </a:t>
            </a:r>
            <a:r>
              <a:rPr lang="bg-BG" sz="3500" dirty="0" smtClean="0"/>
              <a:t>: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32222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9800" y="2360978"/>
            <a:ext cx="8242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div.gallery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{ margin: 50px; border: 1px solid #ccc;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 float: left; width: 200px;}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div.gallery:hover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{ border: 1px solid #F48580;}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div.gallery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{ width: 100%; height: auto;}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div.desc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{ padding: 20px; text-align: center;}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33716" y="1892347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В </a:t>
            </a:r>
            <a:r>
              <a:rPr lang="en-US" sz="3200" b="1" dirty="0" smtClean="0"/>
              <a:t>style</a:t>
            </a:r>
            <a:r>
              <a:rPr lang="bg-BG" sz="3200" b="1" dirty="0" smtClean="0"/>
              <a:t> поставете: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9649852" y="6131859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1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6024" y="1534305"/>
            <a:ext cx="56258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40" y="3455468"/>
            <a:ext cx="10971260" cy="25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0216" y="207598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навигационно меню в горната част на страницата: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70216" y="4082812"/>
            <a:ext cx="10855242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1"/>
                </a:solidFill>
              </a:rPr>
              <a:t>&lt;div id="navigation"&gt;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   &lt;ul&gt;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     &lt;li&gt;&lt;a href="index.html" id="current"&gt;</a:t>
            </a:r>
            <a:r>
              <a:rPr lang="bg-BG" sz="2800" b="1" dirty="0">
                <a:solidFill>
                  <a:schemeClr val="accent1"/>
                </a:solidFill>
              </a:rPr>
              <a:t>За нас&lt;/</a:t>
            </a:r>
            <a:r>
              <a:rPr lang="it-IT" sz="2800" b="1" dirty="0">
                <a:solidFill>
                  <a:schemeClr val="accent1"/>
                </a:solidFill>
              </a:rPr>
              <a:t>a&gt;&lt;/li&gt;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     &lt;li&gt;&lt;a href="page2.html" &gt;</a:t>
            </a:r>
            <a:r>
              <a:rPr lang="bg-BG" sz="2800" b="1" dirty="0">
                <a:solidFill>
                  <a:schemeClr val="accent1"/>
                </a:solidFill>
              </a:rPr>
              <a:t>Контакти&lt;/</a:t>
            </a:r>
            <a:r>
              <a:rPr lang="it-IT" sz="2800" b="1" dirty="0">
                <a:solidFill>
                  <a:schemeClr val="accent1"/>
                </a:solidFill>
              </a:rPr>
              <a:t>a&gt;&lt;/li&gt;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     &lt;/ul&gt;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&lt;/div&gt;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216" y="2729271"/>
            <a:ext cx="1055889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 – може и най-горе на секцията под</a:t>
            </a:r>
            <a:r>
              <a:rPr lang="en-US" sz="3500" dirty="0" smtClean="0"/>
              <a:t> h1</a:t>
            </a:r>
            <a:r>
              <a:rPr lang="ru-RU" sz="3500" dirty="0" smtClean="0"/>
              <a:t> 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10085445" y="6223149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05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769" y="2310152"/>
            <a:ext cx="11721524" cy="461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#</a:t>
            </a:r>
            <a:r>
              <a:rPr lang="en-US" sz="2800" b="1" dirty="0">
                <a:solidFill>
                  <a:srgbClr val="C00000"/>
                </a:solidFill>
              </a:rPr>
              <a:t>navigation </a:t>
            </a:r>
            <a:r>
              <a:rPr lang="en-US" sz="2800" b="1" dirty="0">
                <a:solidFill>
                  <a:schemeClr val="accent1"/>
                </a:solidFill>
              </a:rPr>
              <a:t>{float: left; width: 100%; background: #0B4353;}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#navigation </a:t>
            </a:r>
            <a:r>
              <a:rPr lang="en-US" sz="2800" b="1" dirty="0" err="1" smtClean="0">
                <a:solidFill>
                  <a:srgbClr val="C00000"/>
                </a:solidFill>
              </a:rPr>
              <a:t>ul</a:t>
            </a:r>
            <a:r>
              <a:rPr lang="en-US" sz="2800" b="1" dirty="0" smtClean="0">
                <a:solidFill>
                  <a:schemeClr val="accent1"/>
                </a:solidFill>
              </a:rPr>
              <a:t>{margin</a:t>
            </a:r>
            <a:r>
              <a:rPr lang="en-US" sz="2800" b="1" dirty="0">
                <a:solidFill>
                  <a:schemeClr val="accent1"/>
                </a:solidFill>
              </a:rPr>
              <a:t>: 0; padding: 0;}</a:t>
            </a:r>
            <a:r>
              <a:rPr lang="en-US" sz="2800" b="1" dirty="0">
                <a:solidFill>
                  <a:srgbClr val="C00000"/>
                </a:solidFill>
              </a:rPr>
              <a:t>	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#navigation </a:t>
            </a:r>
            <a:r>
              <a:rPr lang="en-US" sz="2800" b="1" dirty="0" err="1">
                <a:solidFill>
                  <a:srgbClr val="C00000"/>
                </a:solidFill>
              </a:rPr>
              <a:t>ul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li </a:t>
            </a:r>
            <a:r>
              <a:rPr lang="en-US" sz="2800" b="1" dirty="0" smtClean="0">
                <a:solidFill>
                  <a:schemeClr val="accent1"/>
                </a:solidFill>
              </a:rPr>
              <a:t>{</a:t>
            </a:r>
            <a:r>
              <a:rPr lang="en-US" sz="2800" b="1" dirty="0">
                <a:solidFill>
                  <a:schemeClr val="accent1"/>
                </a:solidFill>
              </a:rPr>
              <a:t>list-style-type: none</a:t>
            </a:r>
            <a:r>
              <a:rPr lang="en-US" sz="2800" b="1" dirty="0" smtClean="0">
                <a:solidFill>
                  <a:schemeClr val="accent1"/>
                </a:solidFill>
              </a:rPr>
              <a:t>; display</a:t>
            </a:r>
            <a:r>
              <a:rPr lang="en-US" sz="2800" b="1" dirty="0">
                <a:solidFill>
                  <a:schemeClr val="accent1"/>
                </a:solidFill>
              </a:rPr>
              <a:t>: inline;}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#navigation li a </a:t>
            </a:r>
            <a:r>
              <a:rPr lang="en-US" sz="2800" b="1" dirty="0">
                <a:solidFill>
                  <a:schemeClr val="accent1"/>
                </a:solidFill>
              </a:rPr>
              <a:t>{display: block; float: left; text-decoration: none; 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font</a:t>
            </a:r>
            <a:r>
              <a:rPr lang="en-US" sz="2800" b="1" dirty="0">
                <a:solidFill>
                  <a:schemeClr val="accent1"/>
                </a:solidFill>
              </a:rPr>
              <a:t>: 13px Arial, Helvetica, sans-serif; text-transform: uppercase;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1"/>
                </a:solidFill>
              </a:rPr>
              <a:t> padding: 5px 10px; color: #FFFF33;   border-right: 1px solid #</a:t>
            </a:r>
            <a:r>
              <a:rPr lang="en-US" sz="2800" b="1" dirty="0" err="1">
                <a:solidFill>
                  <a:schemeClr val="accent1"/>
                </a:solidFill>
              </a:rPr>
              <a:t>fff</a:t>
            </a:r>
            <a:r>
              <a:rPr lang="en-US" sz="2800" b="1" dirty="0">
                <a:solidFill>
                  <a:schemeClr val="accent1"/>
                </a:solidFill>
              </a:rPr>
              <a:t>;}</a:t>
            </a:r>
            <a:r>
              <a:rPr lang="en-US" sz="2800" b="1" dirty="0">
                <a:solidFill>
                  <a:srgbClr val="C00000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#navigation li a:hover </a:t>
            </a:r>
            <a:r>
              <a:rPr lang="en-US" sz="2800" b="1" dirty="0">
                <a:solidFill>
                  <a:schemeClr val="accent1"/>
                </a:solidFill>
              </a:rPr>
              <a:t>{background: #FFCC00; color: red; }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07469" y="1186475"/>
            <a:ext cx="63869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4" name="Rectangle 3"/>
          <p:cNvSpPr/>
          <p:nvPr/>
        </p:nvSpPr>
        <p:spPr>
          <a:xfrm>
            <a:off x="10028959" y="6320681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4958" y="2416627"/>
            <a:ext cx="65514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&lt;!DOCTYPE html&gt;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&lt;html&gt;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&lt;head&gt;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&lt;meta charset=“UTF-8”&gt;</a:t>
            </a:r>
          </a:p>
          <a:p>
            <a:r>
              <a:rPr lang="en-US" sz="2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2200" b="1" dirty="0">
                <a:solidFill>
                  <a:srgbClr val="C00000"/>
                </a:solidFill>
                <a:latin typeface="Corbel" panose="020B0503020204020204" pitchFamily="34" charset="0"/>
              </a:rPr>
              <a:t>meta http-</a:t>
            </a:r>
            <a:r>
              <a:rPr lang="en-US" sz="2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equiv</a:t>
            </a:r>
            <a:r>
              <a:rPr lang="en-US" sz="2200" b="1" dirty="0">
                <a:solidFill>
                  <a:srgbClr val="C00000"/>
                </a:solidFill>
                <a:latin typeface="Corbel" panose="020B0503020204020204" pitchFamily="34" charset="0"/>
              </a:rPr>
              <a:t>="refresh" content="30</a:t>
            </a:r>
            <a:r>
              <a:rPr lang="en-US" sz="2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"&gt;</a:t>
            </a:r>
            <a:endParaRPr lang="en-US" sz="2200" dirty="0" smtClean="0">
              <a:latin typeface="Corbel" panose="020B0503020204020204" pitchFamily="34" charset="0"/>
            </a:endParaRPr>
          </a:p>
          <a:p>
            <a:r>
              <a:rPr lang="en-US" sz="22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&lt;/</a:t>
            </a:r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head&gt;</a:t>
            </a:r>
            <a:endParaRPr lang="en-US" sz="2200" dirty="0">
              <a:latin typeface="Corbel" panose="020B0503020204020204" pitchFamily="34" charset="0"/>
            </a:endParaRPr>
          </a:p>
          <a:p>
            <a:endParaRPr lang="bg-BG" sz="2200" b="1" dirty="0" smtClean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22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&lt;/</a:t>
            </a:r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body&gt;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dirty="0">
                <a:latin typeface="Corbel" panose="020B0503020204020204" pitchFamily="34" charset="0"/>
              </a:rPr>
              <a:t/>
            </a:r>
            <a:br>
              <a:rPr lang="en-US" sz="2200" dirty="0">
                <a:latin typeface="Corbel" panose="020B0503020204020204" pitchFamily="34" charset="0"/>
              </a:rPr>
            </a:br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&lt;/html&gt;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dirty="0">
                <a:latin typeface="Corbel" panose="020B0503020204020204" pitchFamily="34" charset="0"/>
              </a:rPr>
              <a:t/>
            </a:r>
            <a:br>
              <a:rPr lang="en-US" sz="2200" dirty="0">
                <a:latin typeface="Corbel" panose="020B0503020204020204" pitchFamily="34" charset="0"/>
              </a:rPr>
            </a:br>
            <a:r>
              <a:rPr lang="en-US" sz="2200" dirty="0" smtClean="0">
                <a:latin typeface="Corbel" panose="020B0503020204020204" pitchFamily="34" charset="0"/>
              </a:rPr>
              <a:t> </a:t>
            </a:r>
            <a:endParaRPr lang="en-US" sz="2200" dirty="0">
              <a:latin typeface="Corbel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4" y="4308328"/>
            <a:ext cx="4853406" cy="20265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206592" y="2098983"/>
            <a:ext cx="1943100" cy="5373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&lt;meta&gt;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630879" y="2636302"/>
            <a:ext cx="4494071" cy="79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0368643" y="2881992"/>
            <a:ext cx="16328" cy="217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634958" y="1769851"/>
            <a:ext cx="6807242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Corbel" panose="020B0503020204020204" pitchFamily="34" charset="0"/>
              </a:rPr>
              <a:t>3</a:t>
            </a:r>
            <a:r>
              <a:rPr lang="en-US" sz="2800" b="1" dirty="0" smtClean="0">
                <a:latin typeface="Corbel" panose="020B0503020204020204" pitchFamily="34" charset="0"/>
              </a:rPr>
              <a:t>. </a:t>
            </a:r>
            <a:r>
              <a:rPr lang="bg-BG" sz="2800" b="1" dirty="0" smtClean="0">
                <a:latin typeface="Corbel" panose="020B0503020204020204" pitchFamily="34" charset="0"/>
              </a:rPr>
              <a:t>Въвеждаме</a:t>
            </a:r>
            <a:r>
              <a:rPr lang="en-US" sz="2800" b="1" dirty="0" smtClean="0">
                <a:latin typeface="Corbel" panose="020B0503020204020204" pitchFamily="34" charset="0"/>
              </a:rPr>
              <a:t> &lt;meta&gt;</a:t>
            </a:r>
            <a:r>
              <a:rPr lang="bg-BG" sz="2800" b="1" dirty="0" smtClean="0">
                <a:latin typeface="Corbel" panose="020B0503020204020204" pitchFamily="34" charset="0"/>
              </a:rPr>
              <a:t> таг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  <a:r>
              <a:rPr lang="bg-BG" sz="2800" b="1" dirty="0" smtClean="0">
                <a:latin typeface="Corbel" panose="020B0503020204020204" pitchFamily="34" charset="0"/>
              </a:rPr>
              <a:t>или тагове:</a:t>
            </a:r>
            <a:r>
              <a:rPr lang="en-US" sz="2800" b="1" dirty="0" smtClean="0">
                <a:latin typeface="Corbel" panose="020B0503020204020204" pitchFamily="34" charset="0"/>
              </a:rPr>
              <a:t> </a:t>
            </a:r>
            <a:endParaRPr lang="en-US" sz="2800" b="1" dirty="0">
              <a:latin typeface="Corbel" panose="020B05030202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0850" y="1270047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05" y="2501900"/>
            <a:ext cx="8992427" cy="42341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933450" y="2640989"/>
            <a:ext cx="1536700" cy="444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6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8382" y="2990532"/>
            <a:ext cx="10916250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500" dirty="0">
                <a:hlinkClick r:id="rId3"/>
              </a:rPr>
              <a:t>https://</a:t>
            </a:r>
            <a:r>
              <a:rPr lang="en-US" sz="3500" dirty="0" smtClean="0">
                <a:hlinkClick r:id="rId3"/>
              </a:rPr>
              <a:t>www.w3schools.com/cssref/tryit.asp?filename=trycss_cursor</a:t>
            </a:r>
            <a:endParaRPr lang="bg-BG" sz="35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7791" y="647747"/>
            <a:ext cx="11277432" cy="2953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/>
              <a:t>Различни курсори на мишката.</a:t>
            </a:r>
            <a:endParaRPr lang="ru-RU" sz="32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1377372" y="4437505"/>
            <a:ext cx="10656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accent1"/>
                </a:solidFill>
              </a:rPr>
              <a:t>* Тук може да харесате и изберете различни курсори като ефект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1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50454" y="2043887"/>
            <a:ext cx="4522980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8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540821"/>
            <a:ext cx="868371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2336801" y="4161772"/>
            <a:ext cx="7429500" cy="1708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500" b="1" dirty="0" smtClean="0">
                <a:solidFill>
                  <a:schemeClr val="accent1"/>
                </a:solidFill>
              </a:rPr>
              <a:t>&lt;</a:t>
            </a:r>
            <a:r>
              <a:rPr lang="en-US" sz="3500" b="1" dirty="0">
                <a:solidFill>
                  <a:schemeClr val="accent1"/>
                </a:solidFill>
              </a:rPr>
              <a:t>p class="alias"&gt;alias&lt;/p&gt;</a:t>
            </a:r>
          </a:p>
          <a:p>
            <a:r>
              <a:rPr lang="en-US" sz="3500" b="1" dirty="0">
                <a:solidFill>
                  <a:schemeClr val="accent1"/>
                </a:solidFill>
              </a:rPr>
              <a:t>&lt;p class="zoom-in"&gt;zoom-in&lt;/p&gt;</a:t>
            </a:r>
          </a:p>
          <a:p>
            <a:r>
              <a:rPr lang="en-US" sz="3500" b="1" dirty="0">
                <a:solidFill>
                  <a:schemeClr val="accent1"/>
                </a:solidFill>
              </a:rPr>
              <a:t>&lt;p class="pointer"&gt;pointer&lt;/p&gt;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9994901" y="6211077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5000" y="1526554"/>
            <a:ext cx="70358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5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49976" y="5716409"/>
            <a:ext cx="7108057" cy="1090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4500" b="1" dirty="0" smtClean="0">
                <a:solidFill>
                  <a:srgbClr val="E96A23"/>
                </a:solidFill>
              </a:rPr>
              <a:t>   СПРАВИХТЕ ЛИ СЕ?</a:t>
            </a:r>
            <a:r>
              <a:rPr lang="en-US" sz="4500" b="1" dirty="0" smtClean="0">
                <a:solidFill>
                  <a:srgbClr val="E96A23"/>
                </a:solidFill>
              </a:rPr>
              <a:t> </a:t>
            </a:r>
            <a:r>
              <a:rPr lang="en-US" sz="4500" b="1" dirty="0" smtClean="0">
                <a:solidFill>
                  <a:srgbClr val="E96A23"/>
                </a:solidFill>
                <a:sym typeface="Wingdings" panose="05000000000000000000" pitchFamily="2" charset="2"/>
              </a:rPr>
              <a:t></a:t>
            </a:r>
            <a:r>
              <a:rPr lang="bg-BG" sz="4500" b="1" dirty="0" smtClean="0">
                <a:solidFill>
                  <a:srgbClr val="E96A23"/>
                </a:solidFill>
              </a:rPr>
              <a:t> </a:t>
            </a:r>
            <a:endParaRPr lang="bg-BG" sz="4500" b="1" dirty="0">
              <a:solidFill>
                <a:srgbClr val="E96A2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5" y="2938157"/>
            <a:ext cx="6157081" cy="3004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50" y="2675543"/>
            <a:ext cx="4182533" cy="20345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0754" y="3517087"/>
            <a:ext cx="4522980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8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0754" y="4636321"/>
            <a:ext cx="868371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500" dirty="0" smtClean="0"/>
              <a:t>* Преди това изтеглете желаното изображение за лого.</a:t>
            </a:r>
            <a:endParaRPr lang="ru-RU" sz="3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135721"/>
            <a:ext cx="104890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</a:t>
            </a:r>
            <a:r>
              <a:rPr lang="en-US" sz="3200" b="1" dirty="0" smtClean="0"/>
              <a:t> </a:t>
            </a:r>
            <a:r>
              <a:rPr lang="bg-BG" sz="3200" b="1" dirty="0" smtClean="0"/>
              <a:t>поставим лого и зададем хедър, в случай, че искаме да променим направеното до момента: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562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1114" y="2637135"/>
            <a:ext cx="100076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&lt;header&gt;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&lt;</a:t>
            </a:r>
            <a:r>
              <a:rPr lang="en-US" sz="3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src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="logo.png" width="150" height="150" &gt;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 &lt;/header&gt;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3182" y="1482497"/>
            <a:ext cx="868371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поставете:</a:t>
            </a:r>
            <a:endParaRPr lang="ru-RU" sz="3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3181" y="4062655"/>
            <a:ext cx="868371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711114" y="5392403"/>
            <a:ext cx="108839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header{background-color:#FFFC99;padding:10px 15px;text-align:center; height:170px;}</a:t>
            </a:r>
          </a:p>
        </p:txBody>
      </p:sp>
      <p:sp>
        <p:nvSpPr>
          <p:cNvPr id="9" name="Rectangle 8"/>
          <p:cNvSpPr/>
          <p:nvPr/>
        </p:nvSpPr>
        <p:spPr>
          <a:xfrm>
            <a:off x="9786691" y="6084077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1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6024" y="1534305"/>
            <a:ext cx="56258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68" y="3349752"/>
            <a:ext cx="9275064" cy="3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2354" y="2014300"/>
            <a:ext cx="4522980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8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2354" y="2312599"/>
            <a:ext cx="87872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2" name="Rectangle 1"/>
          <p:cNvSpPr/>
          <p:nvPr/>
        </p:nvSpPr>
        <p:spPr>
          <a:xfrm>
            <a:off x="1139584" y="3644181"/>
            <a:ext cx="81915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&lt;footer&gt;© copyright w3schools.com&lt;/footer</a:t>
            </a:r>
            <a:r>
              <a:rPr lang="en-US" sz="2800" b="1" dirty="0" smtClean="0">
                <a:solidFill>
                  <a:schemeClr val="accent1"/>
                </a:solidFill>
              </a:rPr>
              <a:t>&gt;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2354" y="3905791"/>
            <a:ext cx="87872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9" name="Rectangle 8"/>
          <p:cNvSpPr/>
          <p:nvPr/>
        </p:nvSpPr>
        <p:spPr>
          <a:xfrm>
            <a:off x="1139584" y="5162419"/>
            <a:ext cx="7365999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</a:rPr>
              <a:t>footer{background-color:#50f9a0; </a:t>
            </a:r>
            <a:r>
              <a:rPr lang="en-US" sz="2500" b="1" dirty="0" smtClean="0">
                <a:solidFill>
                  <a:schemeClr val="accent1"/>
                </a:solidFill>
              </a:rPr>
              <a:t>text-  </a:t>
            </a:r>
            <a:r>
              <a:rPr lang="en-US" sz="2500" b="1" dirty="0" err="1" smtClean="0">
                <a:solidFill>
                  <a:schemeClr val="accent1"/>
                </a:solidFill>
              </a:rPr>
              <a:t>align:center</a:t>
            </a:r>
            <a:r>
              <a:rPr lang="en-US" sz="2500" b="1" dirty="0">
                <a:solidFill>
                  <a:schemeClr val="accent1"/>
                </a:solidFill>
              </a:rPr>
              <a:t>; padding:10px; margin-top:7px; color: black; font-size:0.8em;}</a:t>
            </a:r>
          </a:p>
          <a:p>
            <a:r>
              <a:rPr lang="en-US" sz="2500" b="1" dirty="0">
                <a:solidFill>
                  <a:schemeClr val="accent1"/>
                </a:solidFill>
              </a:rPr>
              <a:t>&lt;/style&gt;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6691" y="6084077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0500" y="3440887"/>
            <a:ext cx="52578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5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577931" y="1575826"/>
            <a:ext cx="9309100" cy="1090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4500" b="1" dirty="0" smtClean="0">
                <a:solidFill>
                  <a:srgbClr val="E96A23"/>
                </a:solidFill>
              </a:rPr>
              <a:t> СПРАВИХТЕ</a:t>
            </a:r>
            <a:r>
              <a:rPr lang="en-US" sz="4500" b="1" dirty="0" smtClean="0">
                <a:solidFill>
                  <a:srgbClr val="E96A23"/>
                </a:solidFill>
              </a:rPr>
              <a:t> </a:t>
            </a:r>
            <a:r>
              <a:rPr lang="bg-BG" sz="4500" b="1" dirty="0" smtClean="0">
                <a:solidFill>
                  <a:srgbClr val="E96A23"/>
                </a:solidFill>
              </a:rPr>
              <a:t>ЛИ СЕ?</a:t>
            </a:r>
            <a:r>
              <a:rPr lang="en-US" sz="4500" b="1" dirty="0" smtClean="0">
                <a:solidFill>
                  <a:srgbClr val="E96A23"/>
                </a:solidFill>
              </a:rPr>
              <a:t> </a:t>
            </a:r>
            <a:r>
              <a:rPr lang="en-US" sz="4500" b="1" dirty="0" smtClean="0">
                <a:solidFill>
                  <a:srgbClr val="E96A23"/>
                </a:solidFill>
                <a:sym typeface="Wingdings" panose="05000000000000000000" pitchFamily="2" charset="2"/>
              </a:rPr>
              <a:t></a:t>
            </a:r>
            <a:r>
              <a:rPr lang="bg-BG" sz="4500" b="1" dirty="0" smtClean="0">
                <a:solidFill>
                  <a:srgbClr val="E96A23"/>
                </a:solidFill>
              </a:rPr>
              <a:t> </a:t>
            </a:r>
            <a:endParaRPr lang="bg-BG" sz="4500" b="1" dirty="0">
              <a:solidFill>
                <a:srgbClr val="E96A2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77" y="2666617"/>
            <a:ext cx="7161154" cy="41373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99443" y="4559300"/>
            <a:ext cx="2626434" cy="20233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30200" y="207598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направим още една страница, за да работи менюто:</a:t>
            </a:r>
            <a:endParaRPr lang="en-US" sz="32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0216" y="3705613"/>
            <a:ext cx="1116441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500" dirty="0" smtClean="0"/>
              <a:t>Създайте и съхранете нов</a:t>
            </a:r>
            <a:r>
              <a:rPr lang="en-US" sz="3500" dirty="0" smtClean="0"/>
              <a:t> html</a:t>
            </a:r>
            <a:r>
              <a:rPr lang="bg-BG" sz="3500" dirty="0" smtClean="0"/>
              <a:t> документ.</a:t>
            </a:r>
          </a:p>
          <a:p>
            <a:pPr marL="0" indent="0">
              <a:buNone/>
            </a:pPr>
            <a:r>
              <a:rPr lang="bg-BG" sz="3500" dirty="0" smtClean="0"/>
              <a:t>Копирайте кода от първата страница във втората, която създадохте. По преценка изтрийте всичко излишно</a:t>
            </a:r>
            <a:r>
              <a:rPr lang="en-US" sz="3500" dirty="0" smtClean="0"/>
              <a:t> </a:t>
            </a:r>
            <a:r>
              <a:rPr lang="bg-BG" sz="3500" dirty="0" smtClean="0"/>
              <a:t>и нека добавим галерия от снимки или друг елемент за ориентир.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6341" y="5908473"/>
            <a:ext cx="3986646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5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500" b="1" dirty="0">
                <a:solidFill>
                  <a:schemeClr val="bg1"/>
                </a:solidFill>
              </a:rPr>
              <a:t>: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1928" y="4501634"/>
            <a:ext cx="434766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Corbel" panose="020B0503020204020204" pitchFamily="34" charset="0"/>
              </a:rPr>
              <a:t>&lt;meta charset=“UTF-8”&gt;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45890" y="3322939"/>
            <a:ext cx="11188742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800" b="1" dirty="0" smtClean="0">
                <a:latin typeface="Corbel" panose="020B0503020204020204" pitchFamily="34" charset="0"/>
              </a:rPr>
              <a:t>За курсовата Ви работа е напълно достатъчно да фигурира този таг:</a:t>
            </a:r>
            <a:r>
              <a:rPr lang="en-US" sz="2800" b="1" dirty="0" smtClean="0">
                <a:latin typeface="Corbel" panose="020B0503020204020204" pitchFamily="34" charset="0"/>
              </a:rPr>
              <a:t> </a:t>
            </a:r>
            <a:endParaRPr lang="en-US" sz="2800" b="1" dirty="0"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86" y="2109344"/>
            <a:ext cx="5471160" cy="679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75200"/>
            <a:ext cx="5133215" cy="1659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271" y="2057400"/>
            <a:ext cx="500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1.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911" y="6157977"/>
            <a:ext cx="489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2</a:t>
            </a:r>
            <a:r>
              <a:rPr lang="en-US" sz="30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.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2" y="2825312"/>
            <a:ext cx="4559808" cy="27797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31734" y="5207000"/>
            <a:ext cx="48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3</a:t>
            </a:r>
            <a:r>
              <a:rPr lang="en-US" sz="30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.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05100" y="3225800"/>
            <a:ext cx="12700" cy="107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80100" y="5080000"/>
            <a:ext cx="14938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50300" y="6250310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Hiper</a:t>
            </a:r>
            <a:r>
              <a:rPr lang="en-US" dirty="0" smtClean="0"/>
              <a:t> </a:t>
            </a:r>
            <a:r>
              <a:rPr lang="en-US" dirty="0" err="1" smtClean="0"/>
              <a:t>Tekst</a:t>
            </a:r>
            <a:r>
              <a:rPr lang="en-US" dirty="0" smtClean="0"/>
              <a:t> </a:t>
            </a:r>
            <a:r>
              <a:rPr lang="en-US" dirty="0" err="1" smtClean="0"/>
              <a:t>Mrkup</a:t>
            </a:r>
            <a:r>
              <a:rPr lang="en-US" dirty="0" smtClean="0"/>
              <a:t> Language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70216" y="207598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Върнете се в първата, основна страница и задайте:</a:t>
            </a:r>
            <a:endParaRPr lang="en-US" sz="32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0216" y="4050071"/>
            <a:ext cx="1055889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&lt;div id="navigation"&gt;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&lt;ul&gt;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  &lt;li&gt;&lt;a href="</a:t>
            </a:r>
            <a:r>
              <a:rPr lang="it-IT" sz="2800" b="1" dirty="0">
                <a:solidFill>
                  <a:srgbClr val="C00000"/>
                </a:solidFill>
              </a:rPr>
              <a:t>index.html</a:t>
            </a:r>
            <a:r>
              <a:rPr lang="it-IT" sz="2800" b="1" dirty="0">
                <a:solidFill>
                  <a:schemeClr val="accent1"/>
                </a:solidFill>
              </a:rPr>
              <a:t>" </a:t>
            </a:r>
            <a:r>
              <a:rPr lang="it-IT" sz="2800" b="1" dirty="0">
                <a:solidFill>
                  <a:srgbClr val="C00000"/>
                </a:solidFill>
              </a:rPr>
              <a:t>id="current"</a:t>
            </a:r>
            <a:r>
              <a:rPr lang="it-IT" sz="2800" b="1" dirty="0">
                <a:solidFill>
                  <a:schemeClr val="accent1"/>
                </a:solidFill>
              </a:rPr>
              <a:t>&gt;</a:t>
            </a:r>
            <a:r>
              <a:rPr lang="bg-BG" sz="2800" b="1" dirty="0">
                <a:solidFill>
                  <a:schemeClr val="accent1"/>
                </a:solidFill>
              </a:rPr>
              <a:t>За нас&lt;/</a:t>
            </a:r>
            <a:r>
              <a:rPr lang="it-IT" sz="2800" b="1" dirty="0">
                <a:solidFill>
                  <a:schemeClr val="accent1"/>
                </a:solidFill>
              </a:rPr>
              <a:t>a&gt;&lt;/li&gt;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  &lt;li&gt;&lt;a href="page2.html" &gt;</a:t>
            </a:r>
            <a:r>
              <a:rPr lang="bg-BG" sz="2800" b="1" dirty="0">
                <a:solidFill>
                  <a:schemeClr val="accent1"/>
                </a:solidFill>
              </a:rPr>
              <a:t>Контакти&lt;/</a:t>
            </a:r>
            <a:r>
              <a:rPr lang="it-IT" sz="2800" b="1" dirty="0">
                <a:solidFill>
                  <a:schemeClr val="accent1"/>
                </a:solidFill>
              </a:rPr>
              <a:t>a&gt;&lt;/li&gt;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  &lt;/ul&gt;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&lt;/div&gt;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6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70216" y="207598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След това в кода на втората страница поставете:</a:t>
            </a:r>
            <a:endParaRPr lang="en-US" sz="32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0216" y="4050071"/>
            <a:ext cx="1097408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&lt;div id="navigation"&gt;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&lt;ul&gt;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  &lt;li&gt;&lt;a href="index.html" </a:t>
            </a:r>
            <a:r>
              <a:rPr lang="it-IT" sz="2800" b="1" dirty="0" smtClean="0">
                <a:solidFill>
                  <a:schemeClr val="accent1"/>
                </a:solidFill>
              </a:rPr>
              <a:t>&gt;</a:t>
            </a:r>
            <a:r>
              <a:rPr lang="bg-BG" sz="2800" b="1" dirty="0">
                <a:solidFill>
                  <a:schemeClr val="accent1"/>
                </a:solidFill>
              </a:rPr>
              <a:t>За нас&lt;/</a:t>
            </a:r>
            <a:r>
              <a:rPr lang="it-IT" sz="2800" b="1" dirty="0">
                <a:solidFill>
                  <a:schemeClr val="accent1"/>
                </a:solidFill>
              </a:rPr>
              <a:t>a&gt;&lt;/li&gt;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  &lt;li&gt;&lt;a href="</a:t>
            </a:r>
            <a:r>
              <a:rPr lang="it-IT" sz="2800" b="1" dirty="0" smtClean="0">
                <a:solidFill>
                  <a:srgbClr val="C00000"/>
                </a:solidFill>
              </a:rPr>
              <a:t>page</a:t>
            </a:r>
            <a:r>
              <a:rPr lang="bg-BG" sz="2800" b="1" dirty="0" smtClean="0">
                <a:solidFill>
                  <a:srgbClr val="C00000"/>
                </a:solidFill>
              </a:rPr>
              <a:t>1</a:t>
            </a:r>
            <a:r>
              <a:rPr lang="it-IT" sz="2800" b="1" dirty="0" smtClean="0">
                <a:solidFill>
                  <a:schemeClr val="accent1"/>
                </a:solidFill>
              </a:rPr>
              <a:t>.html"</a:t>
            </a:r>
            <a:r>
              <a:rPr lang="it-IT" sz="2800" b="1" dirty="0">
                <a:solidFill>
                  <a:srgbClr val="C00000"/>
                </a:solidFill>
              </a:rPr>
              <a:t> id="current</a:t>
            </a:r>
            <a:r>
              <a:rPr lang="it-IT" sz="2800" b="1" dirty="0" smtClean="0">
                <a:solidFill>
                  <a:srgbClr val="C00000"/>
                </a:solidFill>
              </a:rPr>
              <a:t>"</a:t>
            </a:r>
            <a:r>
              <a:rPr lang="it-IT" sz="2800" b="1" dirty="0" smtClean="0">
                <a:solidFill>
                  <a:schemeClr val="accent1"/>
                </a:solidFill>
              </a:rPr>
              <a:t>&gt;</a:t>
            </a:r>
            <a:r>
              <a:rPr lang="bg-BG" sz="2800" b="1" dirty="0" smtClean="0">
                <a:solidFill>
                  <a:schemeClr val="accent1"/>
                </a:solidFill>
              </a:rPr>
              <a:t>Контакти</a:t>
            </a:r>
            <a:r>
              <a:rPr lang="bg-BG" sz="2800" b="1" dirty="0">
                <a:solidFill>
                  <a:schemeClr val="accent1"/>
                </a:solidFill>
              </a:rPr>
              <a:t>&lt;/</a:t>
            </a:r>
            <a:r>
              <a:rPr lang="it-IT" sz="2800" b="1" dirty="0">
                <a:solidFill>
                  <a:schemeClr val="accent1"/>
                </a:solidFill>
              </a:rPr>
              <a:t>a&gt;&lt;/li&gt;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     &lt;/ul&gt;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</a:rPr>
              <a:t>	&lt;/div&gt;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660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6266" y="3904781"/>
            <a:ext cx="624968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200" b="1" dirty="0" smtClean="0"/>
              <a:t>Честито</a:t>
            </a:r>
            <a:r>
              <a:rPr lang="en-US" sz="3200" b="1" dirty="0" smtClean="0"/>
              <a:t> - </a:t>
            </a:r>
            <a:r>
              <a:rPr lang="bg-BG" sz="3200" b="1" dirty="0" smtClean="0"/>
              <a:t>вече имате две страници и навигационно меню</a:t>
            </a:r>
            <a:r>
              <a:rPr lang="en-US" sz="3200" b="1" dirty="0" smtClean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</a:t>
            </a:r>
            <a:r>
              <a:rPr lang="bg-BG" sz="3200" b="1" dirty="0" smtClean="0"/>
              <a:t> 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32" y="2006600"/>
            <a:ext cx="4584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3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87716" y="4132884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>
                <a:solidFill>
                  <a:schemeClr val="accent1"/>
                </a:solidFill>
              </a:rPr>
              <a:t>Кодът от </a:t>
            </a:r>
            <a:r>
              <a:rPr lang="en-US" sz="3200" b="1" dirty="0" smtClean="0">
                <a:solidFill>
                  <a:schemeClr val="accent1"/>
                </a:solidFill>
              </a:rPr>
              <a:t>style</a:t>
            </a:r>
            <a:r>
              <a:rPr lang="bg-BG" sz="3200" b="1" dirty="0" smtClean="0">
                <a:solidFill>
                  <a:schemeClr val="accent1"/>
                </a:solidFill>
              </a:rPr>
              <a:t> се копира и на двата файла /или се пише изнесен във външен</a:t>
            </a:r>
            <a:r>
              <a:rPr lang="en-US" sz="3200" b="1" dirty="0" smtClean="0">
                <a:solidFill>
                  <a:schemeClr val="accent1"/>
                </a:solidFill>
              </a:rPr>
              <a:t> CSS</a:t>
            </a:r>
            <a:r>
              <a:rPr lang="bg-BG" sz="3200" b="1" dirty="0" smtClean="0">
                <a:solidFill>
                  <a:schemeClr val="accent1"/>
                </a:solidFill>
              </a:rPr>
              <a:t> 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516" y="2144334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200" b="1" dirty="0" smtClean="0"/>
              <a:t>5. Нека изнесем </a:t>
            </a:r>
            <a:r>
              <a:rPr lang="en-US" sz="3200" b="1" dirty="0" smtClean="0"/>
              <a:t>CSS </a:t>
            </a:r>
            <a:r>
              <a:rPr lang="bg-BG" sz="3200" b="1" dirty="0" smtClean="0"/>
              <a:t>кода в отделен документ.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3856341" y="5908473"/>
            <a:ext cx="3986646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5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500" b="1" dirty="0">
                <a:solidFill>
                  <a:schemeClr val="bg1"/>
                </a:solidFill>
              </a:rPr>
              <a:t>: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116" y="2129389"/>
            <a:ext cx="3798584" cy="582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Как става това? </a:t>
            </a:r>
            <a:endParaRPr lang="en-US" sz="32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370220"/>
            <a:ext cx="688468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bg-BG" sz="2800" b="1" dirty="0" smtClean="0"/>
              <a:t>За целта създайте НОВ документ в редакторите си</a:t>
            </a:r>
            <a:endParaRPr lang="en-US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bg-BG" sz="2800" b="1" dirty="0" smtClean="0"/>
              <a:t>За да работи, запишете го  с разширение </a:t>
            </a:r>
            <a:r>
              <a:rPr lang="en-US" sz="2800" b="1" dirty="0"/>
              <a:t> </a:t>
            </a:r>
            <a:r>
              <a:rPr lang="en-US" sz="2800" b="1" dirty="0" err="1" smtClean="0">
                <a:solidFill>
                  <a:srgbClr val="C00000"/>
                </a:solidFill>
                <a:latin typeface="Corbel" panose="020B0503020204020204" pitchFamily="34" charset="0"/>
              </a:rPr>
              <a:t>Cascad</a:t>
            </a:r>
            <a:r>
              <a:rPr lang="bg-BG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е</a:t>
            </a:r>
            <a:r>
              <a:rPr lang="en-US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Style </a:t>
            </a:r>
            <a:r>
              <a:rPr lang="en-US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Sheets</a:t>
            </a:r>
            <a:r>
              <a:rPr lang="bg-BG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file:</a:t>
            </a:r>
            <a:endParaRPr lang="bg-BG" sz="2800" b="1" dirty="0" smtClean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2800" b="1" dirty="0" smtClean="0">
                <a:latin typeface="Corbel" panose="020B0503020204020204" pitchFamily="34" charset="0"/>
              </a:rPr>
              <a:t>Озаглавете го </a:t>
            </a:r>
            <a:r>
              <a:rPr lang="en-US" sz="2800" b="1" dirty="0" err="1" smtClean="0">
                <a:latin typeface="Corbel" panose="020B0503020204020204" pitchFamily="34" charset="0"/>
              </a:rPr>
              <a:t>sistem</a:t>
            </a:r>
            <a:endParaRPr lang="en-US" sz="2800" b="1" dirty="0"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3411341"/>
            <a:ext cx="4622800" cy="344665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892800" y="5397500"/>
            <a:ext cx="2222500" cy="10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716" y="4091276"/>
            <a:ext cx="1041528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bg-BG" sz="2800" b="1" dirty="0" smtClean="0"/>
              <a:t>След това ВНИМАТЕЛНО преместете всичко от</a:t>
            </a:r>
            <a:r>
              <a:rPr lang="en-US" sz="2800" b="1" dirty="0" smtClean="0"/>
              <a:t> CSS</a:t>
            </a:r>
            <a:r>
              <a:rPr lang="bg-BG" sz="2800" b="1" dirty="0" smtClean="0"/>
              <a:t> частта / всичко между</a:t>
            </a:r>
            <a:r>
              <a:rPr lang="en-US" sz="2800" b="1" dirty="0" smtClean="0"/>
              <a:t> &lt;style&gt;</a:t>
            </a:r>
            <a:r>
              <a:rPr lang="bg-BG" sz="2800" b="1" dirty="0" smtClean="0"/>
              <a:t> и</a:t>
            </a:r>
            <a:r>
              <a:rPr lang="en-US" sz="2800" b="1" dirty="0" smtClean="0"/>
              <a:t> &lt;/style&gt;</a:t>
            </a:r>
            <a:r>
              <a:rPr lang="bg-BG" sz="2800" b="1" dirty="0" smtClean="0"/>
              <a:t>  от основния документ в новия </a:t>
            </a:r>
            <a:r>
              <a:rPr lang="en-US" sz="2800" b="1" dirty="0" err="1" smtClean="0"/>
              <a:t>sistem</a:t>
            </a:r>
            <a:r>
              <a:rPr lang="en-US" sz="2800" b="1" dirty="0" smtClean="0"/>
              <a:t> file</a:t>
            </a:r>
            <a:r>
              <a:rPr lang="bg-BG" sz="2800" b="1" dirty="0" smtClean="0"/>
              <a:t>, който създадохте. В новия документ </a:t>
            </a:r>
            <a:r>
              <a:rPr lang="bg-BG" sz="2800" b="1" dirty="0" smtClean="0">
                <a:solidFill>
                  <a:srgbClr val="C00000"/>
                </a:solidFill>
              </a:rPr>
              <a:t>НЕ ТРЯБА</a:t>
            </a:r>
            <a:r>
              <a:rPr lang="bg-BG" sz="2800" b="1" dirty="0" smtClean="0"/>
              <a:t> ДА ИМА ТАГОВЕ, само</a:t>
            </a:r>
            <a:r>
              <a:rPr lang="en-US" sz="2800" b="1" dirty="0" smtClean="0"/>
              <a:t> CSS </a:t>
            </a:r>
            <a:r>
              <a:rPr lang="bg-BG" sz="2800" b="1" dirty="0" smtClean="0"/>
              <a:t>код! </a:t>
            </a:r>
            <a:endParaRPr lang="bg-BG" sz="2800" b="1" dirty="0"/>
          </a:p>
          <a:p>
            <a:pPr marL="514350" indent="-514350">
              <a:buFont typeface="+mj-lt"/>
              <a:buAutoNum type="arabicPeriod" startAt="4"/>
            </a:pPr>
            <a:r>
              <a:rPr lang="bg-BG" sz="2800" b="1" dirty="0" smtClean="0">
                <a:latin typeface="Corbel" panose="020B0503020204020204" pitchFamily="34" charset="0"/>
              </a:rPr>
              <a:t>Съхранете кода в </a:t>
            </a:r>
            <a:r>
              <a:rPr lang="en-US" sz="2800" b="1" dirty="0" smtClean="0">
                <a:latin typeface="Corbel" panose="020B0503020204020204" pitchFamily="34" charset="0"/>
              </a:rPr>
              <a:t>CSS </a:t>
            </a:r>
            <a:r>
              <a:rPr lang="bg-BG" sz="2800" b="1" dirty="0" smtClean="0">
                <a:latin typeface="Corbel" panose="020B0503020204020204" pitchFamily="34" charset="0"/>
              </a:rPr>
              <a:t>файла.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bg-BG" sz="2800" b="1" dirty="0" smtClean="0">
                <a:latin typeface="Corbel" panose="020B0503020204020204" pitchFamily="34" charset="0"/>
              </a:rPr>
              <a:t>Изтрийте </a:t>
            </a:r>
            <a:r>
              <a:rPr lang="en-US" sz="2800" b="1" dirty="0" smtClean="0">
                <a:latin typeface="Corbel" panose="020B0503020204020204" pitchFamily="34" charset="0"/>
              </a:rPr>
              <a:t>style </a:t>
            </a:r>
            <a:r>
              <a:rPr lang="bg-BG" sz="2800" b="1" dirty="0" smtClean="0">
                <a:latin typeface="Corbel" panose="020B0503020204020204" pitchFamily="34" charset="0"/>
              </a:rPr>
              <a:t>частта от </a:t>
            </a:r>
            <a:r>
              <a:rPr lang="en-US" sz="2800" b="1" dirty="0" smtClean="0">
                <a:latin typeface="Corbel" panose="020B0503020204020204" pitchFamily="34" charset="0"/>
              </a:rPr>
              <a:t>HTML </a:t>
            </a:r>
            <a:r>
              <a:rPr lang="bg-BG" sz="2800" b="1" dirty="0" smtClean="0">
                <a:latin typeface="Corbel" panose="020B0503020204020204" pitchFamily="34" charset="0"/>
              </a:rPr>
              <a:t>файловете.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bg-BG" sz="2800" b="1" dirty="0" smtClean="0">
                <a:latin typeface="Corbel" panose="020B0503020204020204" pitchFamily="34" charset="0"/>
              </a:rPr>
              <a:t>Съхранете.</a:t>
            </a:r>
          </a:p>
          <a:p>
            <a:pPr marL="0" indent="0">
              <a:buNone/>
            </a:pPr>
            <a:endParaRPr lang="bg-BG" sz="2800" b="1" dirty="0" smtClean="0"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28916" y="2697147"/>
            <a:ext cx="1041528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bg-BG" sz="2800" b="1" dirty="0" smtClean="0"/>
              <a:t>За да се визуализират стиловите настройки трябва да внедрим новия файл в двете ни </a:t>
            </a:r>
            <a:r>
              <a:rPr lang="en-US" sz="2800" b="1" dirty="0" smtClean="0"/>
              <a:t>HTML </a:t>
            </a:r>
            <a:r>
              <a:rPr lang="bg-BG" sz="2800" b="1" dirty="0" smtClean="0"/>
              <a:t>страници /или едната, ако имате само една направена до момента.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bg-BG" sz="2800" b="1" dirty="0" smtClean="0">
                <a:latin typeface="Corbel" panose="020B0503020204020204" pitchFamily="34" charset="0"/>
              </a:rPr>
              <a:t>За целта създайте следния линк на мястото на частта </a:t>
            </a:r>
            <a:r>
              <a:rPr lang="en-US" sz="2800" b="1" dirty="0" smtClean="0">
                <a:latin typeface="Corbel" panose="020B0503020204020204" pitchFamily="34" charset="0"/>
              </a:rPr>
              <a:t>style</a:t>
            </a:r>
            <a:r>
              <a:rPr lang="bg-BG" sz="2800" b="1" dirty="0" smtClean="0">
                <a:latin typeface="Corbel" panose="020B0503020204020204" pitchFamily="34" charset="0"/>
              </a:rPr>
              <a:t>:</a:t>
            </a:r>
            <a:r>
              <a:rPr lang="en-US" sz="2800" b="1" dirty="0" smtClean="0">
                <a:latin typeface="Corbel" panose="020B0503020204020204" pitchFamily="34" charset="0"/>
              </a:rPr>
              <a:t> </a:t>
            </a:r>
            <a:endParaRPr lang="bg-BG" sz="2800" b="1" dirty="0" smtClean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bg-BG" sz="2800" b="1" dirty="0" smtClean="0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3776702"/>
            <a:ext cx="7019870" cy="55399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Corbel" panose="020B0503020204020204" pitchFamily="34" charset="0"/>
              </a:rPr>
              <a:t>&lt;link </a:t>
            </a:r>
            <a:r>
              <a:rPr lang="en-US" sz="3000" b="1" dirty="0" err="1">
                <a:solidFill>
                  <a:schemeClr val="bg1"/>
                </a:solidFill>
                <a:latin typeface="Corbel" panose="020B0503020204020204" pitchFamily="34" charset="0"/>
              </a:rPr>
              <a:t>rel</a:t>
            </a:r>
            <a:r>
              <a:rPr lang="en-US" sz="3000" b="1" dirty="0">
                <a:solidFill>
                  <a:schemeClr val="bg1"/>
                </a:solidFill>
                <a:latin typeface="Corbel" panose="020B0503020204020204" pitchFamily="34" charset="0"/>
              </a:rPr>
              <a:t>="stylesheet" </a:t>
            </a:r>
            <a:r>
              <a:rPr lang="en-US" sz="3000" b="1" dirty="0" err="1">
                <a:solidFill>
                  <a:schemeClr val="bg1"/>
                </a:solidFill>
                <a:latin typeface="Corbel" panose="020B0503020204020204" pitchFamily="34" charset="0"/>
              </a:rPr>
              <a:t>href</a:t>
            </a:r>
            <a:r>
              <a:rPr lang="en-US" sz="30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=„s</a:t>
            </a:r>
            <a:r>
              <a:rPr lang="en-US" sz="3000" b="1" dirty="0">
                <a:solidFill>
                  <a:schemeClr val="bg1"/>
                </a:solidFill>
                <a:latin typeface="Corbel" panose="020B0503020204020204" pitchFamily="34" charset="0"/>
              </a:rPr>
              <a:t>i</a:t>
            </a:r>
            <a:r>
              <a:rPr lang="en-US" sz="30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stem.css</a:t>
            </a:r>
            <a:r>
              <a:rPr lang="en-US" sz="3000" b="1" dirty="0">
                <a:solidFill>
                  <a:schemeClr val="bg1"/>
                </a:solidFill>
                <a:latin typeface="Corbel" panose="020B0503020204020204" pitchFamily="34" charset="0"/>
              </a:rPr>
              <a:t>"&gt;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16" y="6022471"/>
            <a:ext cx="500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*</a:t>
            </a:r>
            <a:r>
              <a:rPr lang="en-US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system.css</a:t>
            </a:r>
            <a:r>
              <a:rPr lang="bg-BG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е името на Вашия </a:t>
            </a:r>
            <a:r>
              <a:rPr lang="en-US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CSS </a:t>
            </a:r>
            <a:r>
              <a:rPr lang="bg-BG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файл.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47" y="5270500"/>
            <a:ext cx="6628253" cy="13039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73696" y="4703485"/>
            <a:ext cx="2463715" cy="121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42900" y="2139333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bg-BG" sz="3200" b="1" dirty="0" smtClean="0"/>
              <a:t>Ако Ви се получи следната грешка:</a:t>
            </a:r>
          </a:p>
          <a:p>
            <a:pPr marL="0" indent="0">
              <a:buNone/>
            </a:pPr>
            <a:r>
              <a:rPr lang="bg-BG" sz="2800" b="1" dirty="0" smtClean="0"/>
              <a:t>Има вариант в браузъра да се визуализира всичко без червения цвят на сянката и заглавието :</a:t>
            </a:r>
            <a:endParaRPr lang="en-US" sz="28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2900" y="3467197"/>
            <a:ext cx="1097408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16" y="3093186"/>
            <a:ext cx="9805516" cy="393440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104900" y="3321147"/>
            <a:ext cx="482600" cy="292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86792" y="2204906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За да ги върнем трябва от </a:t>
            </a:r>
            <a:r>
              <a:rPr lang="en-US" sz="3200" b="1" dirty="0" smtClean="0"/>
              <a:t>style </a:t>
            </a:r>
            <a:r>
              <a:rPr lang="bg-BG" sz="3200" b="1" dirty="0" smtClean="0"/>
              <a:t>частта, отнасяща се до заглавието да махнем </a:t>
            </a:r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shadow color: red</a:t>
            </a:r>
            <a:r>
              <a:rPr lang="en-US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;</a:t>
            </a:r>
            <a:r>
              <a:rPr lang="bg-BG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и да поставим САМО </a:t>
            </a:r>
            <a:r>
              <a:rPr lang="en-US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red</a:t>
            </a:r>
            <a:r>
              <a:rPr lang="bg-BG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в графата </a:t>
            </a:r>
            <a:r>
              <a:rPr lang="en-US" sz="3200" b="1" dirty="0">
                <a:solidFill>
                  <a:schemeClr val="accent1"/>
                </a:solidFill>
                <a:latin typeface="Corbel" panose="020B0503020204020204" pitchFamily="34" charset="0"/>
              </a:rPr>
              <a:t>box-shadow: 6px </a:t>
            </a:r>
            <a:r>
              <a:rPr lang="en-US" sz="32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6px</a:t>
            </a:r>
            <a:r>
              <a:rPr lang="en-US" sz="32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8px</a:t>
            </a:r>
            <a:r>
              <a:rPr lang="bg-BG" sz="3200" b="1" dirty="0" smtClean="0"/>
              <a:t> :</a:t>
            </a:r>
            <a:endParaRPr lang="en-US" sz="32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2900" y="3467197"/>
            <a:ext cx="1097408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0519" y="3512984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.</a:t>
            </a:r>
            <a:r>
              <a:rPr lang="en-US" sz="25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tlt</a:t>
            </a:r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 {text-align: center;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text-transform: uppercase;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background-color: yellow;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width:20px 0px 20px 0px;</a:t>
            </a:r>
          </a:p>
          <a:p>
            <a:r>
              <a:rPr lang="en-US" sz="25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box-shadow: 6px </a:t>
            </a:r>
            <a:r>
              <a:rPr lang="en-US" sz="2500" b="1" dirty="0" err="1" smtClean="0">
                <a:solidFill>
                  <a:schemeClr val="accent1"/>
                </a:solidFill>
                <a:latin typeface="Corbel" panose="020B0503020204020204" pitchFamily="34" charset="0"/>
              </a:rPr>
              <a:t>6px</a:t>
            </a:r>
            <a:r>
              <a:rPr lang="en-US" sz="25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 8px </a:t>
            </a:r>
            <a:r>
              <a:rPr lang="en-US" sz="25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red</a:t>
            </a:r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border-radius: 20px;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font-family: Verdana;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61915" y="342955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.</a:t>
            </a:r>
            <a:r>
              <a:rPr lang="en-US" sz="25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tlt</a:t>
            </a:r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 {text-align: center;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text-transform: uppercase;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background-color: yellow;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width:20px 0px 20px 0px;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box-shadow: 6px </a:t>
            </a:r>
            <a:r>
              <a:rPr lang="en-US" sz="25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6px</a:t>
            </a:r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 8px red;</a:t>
            </a:r>
          </a:p>
          <a:p>
            <a:r>
              <a:rPr lang="en-US" sz="2500" b="1" dirty="0">
                <a:solidFill>
                  <a:srgbClr val="C00000"/>
                </a:solidFill>
                <a:latin typeface="Corbel" panose="020B0503020204020204" pitchFamily="34" charset="0"/>
              </a:rPr>
              <a:t>shadow color: red;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border-radius: 20px;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font-family: Verdana;</a:t>
            </a:r>
          </a:p>
          <a:p>
            <a:r>
              <a:rPr lang="en-US" sz="2500" b="1" dirty="0">
                <a:solidFill>
                  <a:schemeClr val="accent1"/>
                </a:solidFill>
                <a:latin typeface="Corbel" panose="020B0503020204020204" pitchFamily="34" charset="0"/>
              </a:rPr>
              <a:t>}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969000" y="4961568"/>
            <a:ext cx="469900" cy="4907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7880" y="4245087"/>
            <a:ext cx="10403174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5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&lt;meta name="viewport" content="width=device-width, initial-scale=1.0"&gt;</a:t>
            </a:r>
            <a:endParaRPr lang="en-US" sz="3500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87880" y="2877975"/>
            <a:ext cx="11046752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000" b="1" dirty="0" smtClean="0">
                <a:latin typeface="Corbel" panose="020B0503020204020204" pitchFamily="34" charset="0"/>
              </a:rPr>
              <a:t>По желание въведете </a:t>
            </a:r>
            <a:r>
              <a:rPr lang="en-US" sz="3000" b="1" dirty="0" smtClean="0">
                <a:latin typeface="Corbel" panose="020B0503020204020204" pitchFamily="34" charset="0"/>
              </a:rPr>
              <a:t>&lt;meta&gt;</a:t>
            </a:r>
            <a:r>
              <a:rPr lang="bg-BG" sz="3000" b="1" dirty="0" smtClean="0">
                <a:latin typeface="Corbel" panose="020B0503020204020204" pitchFamily="34" charset="0"/>
              </a:rPr>
              <a:t> таг</a:t>
            </a:r>
            <a:r>
              <a:rPr lang="en-US" sz="3000" b="1" dirty="0">
                <a:latin typeface="Corbel" panose="020B0503020204020204" pitchFamily="34" charset="0"/>
              </a:rPr>
              <a:t> </a:t>
            </a:r>
            <a:r>
              <a:rPr lang="bg-BG" sz="3000" b="1" dirty="0" smtClean="0">
                <a:latin typeface="Corbel" panose="020B0503020204020204" pitchFamily="34" charset="0"/>
              </a:rPr>
              <a:t>за адаптивен дизайн спрямо устройството, на което отваряте страницата:</a:t>
            </a:r>
            <a:endParaRPr lang="en-US" sz="3000" b="1" dirty="0"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980" y="1935158"/>
            <a:ext cx="6515694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g-BG" sz="3200" b="1" dirty="0" smtClean="0"/>
              <a:t>ДОПЪЛНИТЕЛНА ИНФОРМАЦИЯ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82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32284" y="1996344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200" b="1" dirty="0" smtClean="0"/>
              <a:t>6. Нека добавим</a:t>
            </a:r>
            <a:r>
              <a:rPr lang="en-US" sz="3200" b="1" dirty="0" smtClean="0"/>
              <a:t> JS</a:t>
            </a:r>
            <a:r>
              <a:rPr lang="bg-BG" sz="3200" b="1" dirty="0" smtClean="0"/>
              <a:t> </a:t>
            </a:r>
            <a:endParaRPr lang="en-US" sz="32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70350" y="3911697"/>
            <a:ext cx="1097408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b="1" dirty="0">
                <a:solidFill>
                  <a:schemeClr val="accent1"/>
                </a:solidFill>
                <a:hlinkClick r:id="rId2"/>
              </a:rPr>
              <a:t>http://</a:t>
            </a:r>
            <a:r>
              <a:rPr lang="it-IT" sz="2800" b="1" dirty="0" smtClean="0">
                <a:solidFill>
                  <a:schemeClr val="accent1"/>
                </a:solidFill>
                <a:hlinkClick r:id="rId2"/>
              </a:rPr>
              <a:t>www.javascriptkit.com/cutpastejava.shtml</a:t>
            </a:r>
          </a:p>
          <a:p>
            <a:pPr marL="0" indent="0">
              <a:buNone/>
            </a:pPr>
            <a:endParaRPr lang="it-IT" sz="2800" b="1" dirty="0">
              <a:solidFill>
                <a:schemeClr val="accent1"/>
              </a:solidFill>
              <a:hlinkClick r:id="rId2"/>
            </a:endParaRPr>
          </a:p>
          <a:p>
            <a:pPr marL="0" indent="0">
              <a:buNone/>
            </a:pPr>
            <a:r>
              <a:rPr lang="it-IT" sz="2800" b="1" dirty="0" smtClean="0">
                <a:solidFill>
                  <a:schemeClr val="accent1"/>
                </a:solidFill>
                <a:hlinkClick r:id="rId2"/>
              </a:rPr>
              <a:t>http</a:t>
            </a:r>
            <a:r>
              <a:rPr lang="it-IT" sz="2800" b="1" dirty="0">
                <a:solidFill>
                  <a:schemeClr val="accent1"/>
                </a:solidFill>
                <a:hlinkClick r:id="rId2"/>
              </a:rPr>
              <a:t>://</a:t>
            </a:r>
            <a:r>
              <a:rPr lang="it-IT" sz="2800" b="1" dirty="0" smtClean="0">
                <a:solidFill>
                  <a:schemeClr val="accent1"/>
                </a:solidFill>
                <a:hlinkClick r:id="rId2"/>
              </a:rPr>
              <a:t>www.javascriptkit.com/script/cut164.shtml</a:t>
            </a:r>
            <a:r>
              <a:rPr lang="it-IT" sz="2800" b="1" dirty="0" smtClean="0">
                <a:solidFill>
                  <a:schemeClr val="accent1"/>
                </a:solidFill>
              </a:rPr>
              <a:t> -</a:t>
            </a:r>
            <a:r>
              <a:rPr lang="bg-BG" sz="2800" b="1" dirty="0" smtClean="0">
                <a:solidFill>
                  <a:schemeClr val="accent1"/>
                </a:solidFill>
              </a:rPr>
              <a:t> дата и час</a:t>
            </a:r>
            <a:r>
              <a:rPr lang="it-IT" sz="2800" b="1" dirty="0" smtClean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it-IT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32284" y="1996344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добавим</a:t>
            </a:r>
            <a:r>
              <a:rPr lang="en-US" sz="3200" b="1" dirty="0" smtClean="0"/>
              <a:t> JS</a:t>
            </a:r>
            <a:r>
              <a:rPr lang="bg-BG" sz="3200" b="1" dirty="0" smtClean="0"/>
              <a:t> 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66544"/>
            <a:ext cx="7696200" cy="479145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3848100"/>
            <a:ext cx="3890534" cy="2248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800" b="1" dirty="0" smtClean="0">
                <a:solidFill>
                  <a:schemeClr val="accent1"/>
                </a:solidFill>
              </a:rPr>
              <a:t>Избираме кода и го поставяме  в </a:t>
            </a:r>
            <a:r>
              <a:rPr lang="en-US" sz="2800" b="1" dirty="0" smtClean="0">
                <a:solidFill>
                  <a:schemeClr val="accent1"/>
                </a:solidFill>
              </a:rPr>
              <a:t>body </a:t>
            </a:r>
            <a:r>
              <a:rPr lang="bg-BG" sz="2800" b="1" dirty="0" smtClean="0">
                <a:solidFill>
                  <a:schemeClr val="accent1"/>
                </a:solidFill>
              </a:rPr>
              <a:t>частта, като сменяме дните от седмицата и месеците  с българският им еквивалент.</a:t>
            </a:r>
            <a:endParaRPr lang="it-IT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9" y="1908048"/>
            <a:ext cx="7921752" cy="49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07" y="2594864"/>
            <a:ext cx="10578225" cy="261213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flipV="1">
            <a:off x="1682749" y="4953000"/>
            <a:ext cx="844551" cy="12827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0850" y="1270047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2450" y="1874685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Може да проверите и допълните знанията си и на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07" y="2119482"/>
            <a:ext cx="4158993" cy="45861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100" y="3896308"/>
            <a:ext cx="77282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  <a:hlinkClick r:id="rId4"/>
              </a:rPr>
              <a:t>https://</a:t>
            </a:r>
            <a:r>
              <a:rPr lang="en-US" sz="2800" b="1" dirty="0" smtClean="0">
                <a:latin typeface="Corbel" panose="020B0503020204020204" pitchFamily="34" charset="0"/>
                <a:hlinkClick r:id="rId4"/>
              </a:rPr>
              <a:t>www.w3schools.com/html/html_quiz.asp</a:t>
            </a:r>
            <a:endParaRPr lang="en-US" sz="2800" b="1" dirty="0" smtClean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  <a:hlinkClick r:id="rId5"/>
              </a:rPr>
              <a:t>https://</a:t>
            </a:r>
            <a:r>
              <a:rPr lang="en-US" sz="2800" b="1" dirty="0" smtClean="0">
                <a:latin typeface="Corbel" panose="020B0503020204020204" pitchFamily="34" charset="0"/>
                <a:hlinkClick r:id="rId5"/>
              </a:rPr>
              <a:t>www.w3schools.com/css/css_quiz.asp</a:t>
            </a:r>
            <a:endParaRPr lang="en-US" sz="2800" b="1" dirty="0" smtClean="0">
              <a:latin typeface="Corbel" panose="020B0503020204020204" pitchFamily="34" charset="0"/>
            </a:endParaRPr>
          </a:p>
          <a:p>
            <a:endParaRPr lang="bg-BG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043" y="520747"/>
            <a:ext cx="9497568" cy="609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5282" y="2241034"/>
            <a:ext cx="658154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www.wscubetech.com/quiz-test-html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4650" y="1082162"/>
            <a:ext cx="132715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Или: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16" y="647747"/>
            <a:ext cx="9348216" cy="6144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2304534"/>
            <a:ext cx="63587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www.wscubetech.com/quiz-test-css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13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BOX моделът за блокови елементи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00241" y="4779524"/>
            <a:ext cx="4834391" cy="3843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b="1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3500" b="1" dirty="0" smtClean="0">
                <a:solidFill>
                  <a:schemeClr val="accent1"/>
                </a:solidFill>
                <a:hlinkClick r:id="rId3"/>
              </a:rPr>
              <a:t>quizizz.com</a:t>
            </a:r>
            <a:endParaRPr lang="en-US" sz="3500" b="1" dirty="0" smtClean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endParaRPr lang="en-US" sz="35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35" y="5163825"/>
            <a:ext cx="1479349" cy="1479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96" y="3380388"/>
            <a:ext cx="2032459" cy="2032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84" y="3380388"/>
            <a:ext cx="1736375" cy="17363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5950" y="1691051"/>
            <a:ext cx="972185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Друго интересно място за проверка на знания е: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BOX моделът за блокови елементи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028081"/>
            <a:ext cx="407196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500" dirty="0" smtClean="0"/>
              <a:t>Направете безплатна регистрация, използвайте кода, за да свържете мобилните си устройства и се забавлявайте</a:t>
            </a:r>
            <a:r>
              <a:rPr lang="en-US" sz="2500" dirty="0" smtClean="0"/>
              <a:t>!</a:t>
            </a:r>
            <a:endParaRPr lang="en-US" sz="2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84" y="4360159"/>
            <a:ext cx="1687030" cy="1687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84" y="1756002"/>
            <a:ext cx="6480048" cy="49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6" y="1131316"/>
            <a:ext cx="6480048" cy="4925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76" y="787400"/>
            <a:ext cx="4526543" cy="34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501" y="3048410"/>
            <a:ext cx="7710799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&lt;!DOCTYPE html&gt;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&lt;html&gt;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&lt;head</a:t>
            </a:r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&gt;</a:t>
            </a:r>
            <a:endParaRPr lang="bg-BG" sz="2400" b="1" dirty="0" smtClean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</a:rPr>
              <a:t>&lt;meta charset=“UTF-8”&gt;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rbel" panose="020B0503020204020204" pitchFamily="34" charset="0"/>
              </a:rPr>
              <a:t>&lt;title&gt;</a:t>
            </a:r>
            <a:r>
              <a:rPr lang="bg-BG" sz="2400" b="1" dirty="0" smtClean="0">
                <a:solidFill>
                  <a:srgbClr val="FF0000"/>
                </a:solidFill>
              </a:rPr>
              <a:t>Моят първи уеб </a:t>
            </a:r>
            <a:r>
              <a:rPr lang="bg-BG" sz="2400" b="1" dirty="0">
                <a:solidFill>
                  <a:srgbClr val="FF0000"/>
                </a:solidFill>
              </a:rPr>
              <a:t>сайт с </a:t>
            </a:r>
            <a:r>
              <a:rPr lang="en-US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HTML </a:t>
            </a:r>
            <a:r>
              <a:rPr lang="bg-BG" sz="2400" b="1" dirty="0">
                <a:solidFill>
                  <a:srgbClr val="FF0000"/>
                </a:solidFill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CSS&lt;/title</a:t>
            </a:r>
            <a:r>
              <a:rPr lang="en-US" sz="2400" b="1" dirty="0" smtClean="0">
                <a:solidFill>
                  <a:srgbClr val="FF0000"/>
                </a:solidFill>
                <a:latin typeface="Corbel" panose="020B0503020204020204" pitchFamily="34" charset="0"/>
              </a:rPr>
              <a:t>&gt;</a:t>
            </a:r>
            <a:endParaRPr lang="bg-BG" sz="2400" b="1" dirty="0" smtClean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&lt;/</a:t>
            </a: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head</a:t>
            </a:r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&lt;body</a:t>
            </a: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&gt;</a:t>
            </a:r>
            <a:endParaRPr lang="en-US" sz="2400" dirty="0">
              <a:latin typeface="Corbel" panose="020B0503020204020204" pitchFamily="34" charset="0"/>
            </a:endParaRP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&lt;/</a:t>
            </a: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body&gt;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/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&lt;/html&gt;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/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706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698" y="2299959"/>
            <a:ext cx="10590028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 smtClean="0"/>
              <a:t> </a:t>
            </a:r>
            <a:r>
              <a:rPr lang="bg-BG" sz="3000" b="1" dirty="0" smtClean="0"/>
              <a:t>Въвеждаме</a:t>
            </a:r>
            <a:r>
              <a:rPr lang="en-US" sz="3000" b="1" dirty="0" smtClean="0"/>
              <a:t> </a:t>
            </a:r>
            <a:r>
              <a:rPr lang="bg-BG" sz="3000" b="1" dirty="0" smtClean="0"/>
              <a:t>заглавие на страницата в</a:t>
            </a:r>
            <a:r>
              <a:rPr lang="en-US" sz="3000" b="1" dirty="0" smtClean="0"/>
              <a:t> html</a:t>
            </a:r>
            <a:r>
              <a:rPr lang="bg-BG" sz="3000" b="1" dirty="0" smtClean="0"/>
              <a:t> кода</a:t>
            </a:r>
            <a:r>
              <a:rPr lang="en-US" sz="3000" b="1" dirty="0" smtClean="0"/>
              <a:t> </a:t>
            </a:r>
            <a:r>
              <a:rPr lang="bg-BG" sz="3000" b="1" dirty="0" smtClean="0"/>
              <a:t> :</a:t>
            </a:r>
            <a:endParaRPr lang="en-US" sz="3000" b="1" dirty="0"/>
          </a:p>
        </p:txBody>
      </p:sp>
      <p:sp>
        <p:nvSpPr>
          <p:cNvPr id="9" name="Rectangle 8"/>
          <p:cNvSpPr/>
          <p:nvPr/>
        </p:nvSpPr>
        <p:spPr>
          <a:xfrm>
            <a:off x="2235200" y="9348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0" y="3048410"/>
            <a:ext cx="4971882" cy="22787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Rectangle 9"/>
          <p:cNvSpPr/>
          <p:nvPr/>
        </p:nvSpPr>
        <p:spPr>
          <a:xfrm>
            <a:off x="9706059" y="6092843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501" y="1699976"/>
            <a:ext cx="6546151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g-BG" sz="3200" b="1" dirty="0" smtClean="0"/>
              <a:t>ЗАДЪЛЖИТЕЛНА ИНФОРМАЦИЯ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65244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37236"/>
            <a:ext cx="9465314" cy="66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065" y="3248583"/>
            <a:ext cx="3161068" cy="55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sz="4800" b="1" dirty="0" smtClean="0">
                <a:solidFill>
                  <a:schemeClr val="accent1"/>
                </a:solidFill>
              </a:rPr>
              <a:t>КРАЙ!</a:t>
            </a:r>
            <a:endParaRPr lang="en-US" sz="4800" b="1" dirty="0" smtClean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4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30" y="1826786"/>
            <a:ext cx="6679102" cy="485779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003172"/>
            <a:ext cx="4445875" cy="1609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4800" b="1" dirty="0" smtClean="0">
                <a:solidFill>
                  <a:schemeClr val="accent1"/>
                </a:solidFill>
              </a:rPr>
              <a:t>Благодаря за вниманието! </a:t>
            </a:r>
            <a:r>
              <a:rPr lang="en-US" sz="48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en-US" sz="4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4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2300" y="1544133"/>
            <a:ext cx="70358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5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67157" y="5748331"/>
            <a:ext cx="6070448" cy="49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600" b="1" dirty="0" smtClean="0">
                <a:solidFill>
                  <a:srgbClr val="E96A23"/>
                </a:solidFill>
              </a:rPr>
              <a:t>   СПРАВИХТЕ ЛИ СЕ?</a:t>
            </a:r>
            <a:r>
              <a:rPr lang="en-US" sz="3600" b="1" dirty="0" smtClean="0">
                <a:solidFill>
                  <a:srgbClr val="E96A23"/>
                </a:solidFill>
              </a:rPr>
              <a:t> </a:t>
            </a:r>
            <a:r>
              <a:rPr lang="bg-BG" sz="3600" b="1" dirty="0" smtClean="0">
                <a:solidFill>
                  <a:srgbClr val="E96A23"/>
                </a:solidFill>
              </a:rPr>
              <a:t> </a:t>
            </a:r>
            <a:endParaRPr lang="bg-BG" sz="3600" b="1" dirty="0">
              <a:solidFill>
                <a:srgbClr val="E96A2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4106"/>
            <a:ext cx="12039905" cy="1960372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6381664" y="2745643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4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5971" y="2140548"/>
            <a:ext cx="9439771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4</a:t>
            </a:r>
            <a:r>
              <a:rPr lang="en-US" sz="2800" b="1" dirty="0" smtClean="0"/>
              <a:t>. </a:t>
            </a:r>
            <a:r>
              <a:rPr lang="bg-BG" sz="2800" b="1" dirty="0" smtClean="0"/>
              <a:t>Работа в секцията </a:t>
            </a:r>
            <a:r>
              <a:rPr lang="en-US" sz="2800" b="1" dirty="0" smtClean="0"/>
              <a:t>&lt;body&gt;</a:t>
            </a:r>
            <a:r>
              <a:rPr lang="bg-BG" sz="2800" b="1" dirty="0" smtClean="0"/>
              <a:t> в</a:t>
            </a:r>
            <a:r>
              <a:rPr lang="en-US" sz="2800" b="1" dirty="0" smtClean="0"/>
              <a:t> html</a:t>
            </a:r>
            <a:r>
              <a:rPr lang="bg-BG" sz="2800" b="1" dirty="0" smtClean="0"/>
              <a:t> кода :</a:t>
            </a:r>
          </a:p>
          <a:p>
            <a:pPr marL="0" indent="0">
              <a:buNone/>
            </a:pPr>
            <a:r>
              <a:rPr lang="bg-BG" sz="2800" b="1" dirty="0" smtClean="0"/>
              <a:t>Въведете  </a:t>
            </a:r>
            <a:r>
              <a:rPr lang="en-US" sz="2400" b="1" dirty="0" smtClean="0"/>
              <a:t>HEADINGS</a:t>
            </a:r>
            <a:r>
              <a:rPr lang="bg-BG" sz="2400" b="1" dirty="0" smtClean="0"/>
              <a:t> от 1 до 6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5971" y="2923871"/>
            <a:ext cx="77107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&lt;body&gt;</a:t>
            </a: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b="1" dirty="0">
                <a:latin typeface="Corbel" panose="020B0503020204020204" pitchFamily="34" charset="0"/>
              </a:rPr>
              <a:t>&lt;/head&gt;</a:t>
            </a: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b="1" dirty="0">
                <a:latin typeface="Corbel" panose="020B0503020204020204" pitchFamily="34" charset="0"/>
              </a:rPr>
              <a:t>&lt;body&gt;</a:t>
            </a: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&lt;h1&gt;</a:t>
            </a:r>
            <a:r>
              <a:rPr lang="bg-BG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h1&gt;</a:t>
            </a:r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&lt;h2&gt;</a:t>
            </a:r>
            <a:r>
              <a:rPr lang="bg-BG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h2&gt;</a:t>
            </a:r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&lt;h3&gt;</a:t>
            </a:r>
            <a:r>
              <a:rPr lang="bg-BG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h3&gt;</a:t>
            </a:r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&lt;h4&gt;</a:t>
            </a:r>
            <a:r>
              <a:rPr lang="bg-BG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h4&gt;</a:t>
            </a:r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&lt;h5&gt;</a:t>
            </a:r>
            <a:r>
              <a:rPr lang="bg-BG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h5&gt;</a:t>
            </a:r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&lt;h6&gt;</a:t>
            </a:r>
            <a:r>
              <a:rPr lang="bg-BG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h6&gt;</a:t>
            </a:r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b="1" dirty="0">
                <a:latin typeface="Corbel" panose="020B0503020204020204" pitchFamily="34" charset="0"/>
              </a:rPr>
              <a:t>&lt;/body&gt;</a:t>
            </a: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b="1" dirty="0">
                <a:latin typeface="Corbel" panose="020B0503020204020204" pitchFamily="34" charset="0"/>
              </a:rPr>
              <a:t>&lt;/html&gt;</a:t>
            </a: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/>
            </a:r>
            <a:br>
              <a:rPr lang="en-US" sz="2000" dirty="0">
                <a:latin typeface="Corbel" panose="020B0503020204020204" pitchFamily="34" charset="0"/>
              </a:rPr>
            </a:br>
            <a:endParaRPr lang="en-US" sz="2000" dirty="0">
              <a:latin typeface="Corbel" panose="020B0503020204020204" pitchFamily="34" charset="0"/>
            </a:endParaRPr>
          </a:p>
        </p:txBody>
      </p:sp>
      <p:pic>
        <p:nvPicPr>
          <p:cNvPr id="13314" name="Picture 2" descr="https://lh4.googleusercontent.com/Qnz1F_luBIC_kNM-Y6R__EPOoAV7srgrHJilj0SoLNbyf-fKoxvM-UPc2cUu-Hi9MFIXr-hC8lsL__vqNdOi8Iz_wA1tK8z_Ebg7Cno_Wo_91Om8r3ka8h99cFOZfBOSKmDi6yOLjA0NSZWPSDc2-tUUNun-l0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20" y="3739243"/>
            <a:ext cx="5270732" cy="2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41370" y="6207143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00519" y="2207376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15168" y="3343339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35200" y="10237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9500" y="4041648"/>
            <a:ext cx="77107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Corbel" panose="020B0503020204020204" pitchFamily="34" charset="0"/>
              </a:rPr>
              <a:t>&lt;</a:t>
            </a:r>
            <a:r>
              <a:rPr lang="en-US" sz="3000" b="1" dirty="0">
                <a:latin typeface="Corbel" panose="020B0503020204020204" pitchFamily="34" charset="0"/>
              </a:rPr>
              <a:t>body&gt;</a:t>
            </a:r>
            <a:endParaRPr lang="en-US" sz="3000" dirty="0">
              <a:latin typeface="Corbel" panose="020B0503020204020204" pitchFamily="34" charset="0"/>
            </a:endParaRPr>
          </a:p>
          <a:p>
            <a:r>
              <a:rPr lang="en-US" sz="3000" b="1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h</a:t>
            </a:r>
            <a:r>
              <a:rPr lang="bg-BG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  <a:r>
              <a:rPr lang="bg-BG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Заглавие и лого на страницата&lt;/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h</a:t>
            </a:r>
            <a:r>
              <a:rPr lang="bg-BG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  <a:endParaRPr lang="bg-BG" sz="3000" dirty="0" smtClean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3000" b="1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h</a:t>
            </a:r>
            <a:r>
              <a:rPr lang="bg-BG" sz="3000" b="1" dirty="0" smtClean="0">
                <a:solidFill>
                  <a:srgbClr val="C00000"/>
                </a:solidFill>
              </a:rPr>
              <a:t>3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  <a:r>
              <a:rPr lang="bg-BG" sz="3000" b="1" dirty="0" smtClean="0">
                <a:solidFill>
                  <a:srgbClr val="C00000"/>
                </a:solidFill>
              </a:rPr>
              <a:t>Мадрид&lt;/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h</a:t>
            </a:r>
            <a:r>
              <a:rPr lang="bg-BG" sz="3000" b="1" dirty="0" smtClean="0">
                <a:solidFill>
                  <a:srgbClr val="C00000"/>
                </a:solidFill>
              </a:rPr>
              <a:t>3</a:t>
            </a:r>
            <a:r>
              <a:rPr lang="en-US" sz="30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  <a:endParaRPr lang="bg-BG" sz="3000" dirty="0">
              <a:solidFill>
                <a:srgbClr val="C00000"/>
              </a:solidFill>
            </a:endParaRPr>
          </a:p>
          <a:p>
            <a:r>
              <a:rPr lang="en-US" sz="3000" b="1" dirty="0" smtClean="0">
                <a:latin typeface="Corbel" panose="020B0503020204020204" pitchFamily="34" charset="0"/>
              </a:rPr>
              <a:t>&lt;/</a:t>
            </a:r>
            <a:r>
              <a:rPr lang="en-US" sz="3000" b="1" dirty="0">
                <a:latin typeface="Corbel" panose="020B0503020204020204" pitchFamily="34" charset="0"/>
              </a:rPr>
              <a:t>body&gt;</a:t>
            </a:r>
            <a:endParaRPr lang="en-US" sz="3000" dirty="0">
              <a:latin typeface="Corbel" panose="020B0503020204020204" pitchFamily="34" charset="0"/>
            </a:endParaRPr>
          </a:p>
          <a:p>
            <a:r>
              <a:rPr lang="en-US" sz="3000" b="1" dirty="0">
                <a:latin typeface="Corbel" panose="020B0503020204020204" pitchFamily="34" charset="0"/>
              </a:rPr>
              <a:t>&lt;/html&gt;</a:t>
            </a:r>
            <a:endParaRPr lang="en-US" sz="3000" dirty="0">
              <a:latin typeface="Corbel" panose="020B0503020204020204" pitchFamily="34" charset="0"/>
            </a:endParaRPr>
          </a:p>
          <a:p>
            <a:r>
              <a:rPr lang="en-US" sz="3000" dirty="0">
                <a:latin typeface="Corbel" panose="020B0503020204020204" pitchFamily="34" charset="0"/>
              </a:rPr>
              <a:t/>
            </a:r>
            <a:br>
              <a:rPr lang="en-US" sz="3000" dirty="0">
                <a:latin typeface="Corbel" panose="020B0503020204020204" pitchFamily="34" charset="0"/>
              </a:rPr>
            </a:br>
            <a:endParaRPr lang="en-US" sz="3000" dirty="0"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47298" y="5936197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699" y="2075981"/>
            <a:ext cx="1102360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bg-BG" sz="3000" b="1" dirty="0">
                <a:solidFill>
                  <a:schemeClr val="tx2"/>
                </a:solidFill>
              </a:rPr>
              <a:t>Въведете  </a:t>
            </a:r>
            <a:r>
              <a:rPr lang="en-US" sz="3000" b="1" dirty="0" smtClean="0">
                <a:solidFill>
                  <a:schemeClr val="tx2"/>
                </a:solidFill>
              </a:rPr>
              <a:t>h</a:t>
            </a:r>
            <a:r>
              <a:rPr lang="bg-BG" sz="3000" b="1" dirty="0" smtClean="0">
                <a:solidFill>
                  <a:schemeClr val="tx2"/>
                </a:solidFill>
              </a:rPr>
              <a:t>2- </a:t>
            </a:r>
            <a:r>
              <a:rPr lang="bg-BG" sz="3200" b="1" dirty="0">
                <a:solidFill>
                  <a:schemeClr val="tx2"/>
                </a:solidFill>
              </a:rPr>
              <a:t>Заглавие и лого на страницата</a:t>
            </a:r>
            <a:r>
              <a:rPr lang="bg-BG" sz="3000" b="1" dirty="0" smtClean="0">
                <a:solidFill>
                  <a:schemeClr val="tx2"/>
                </a:solidFill>
              </a:rPr>
              <a:t>, като оставите другите хединги към този момент с предишния им текст.</a:t>
            </a:r>
            <a:endParaRPr lang="en-US" sz="3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027279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4393523" y="4797242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207022"/>
            <a:ext cx="6800088" cy="42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7384" y="2748551"/>
            <a:ext cx="11029950" cy="98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7384" y="2202169"/>
            <a:ext cx="894991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 </a:t>
            </a:r>
            <a:r>
              <a:rPr lang="bg-BG" sz="2800" b="1" dirty="0" smtClean="0"/>
              <a:t>Добавяне на параграфи</a:t>
            </a:r>
            <a:r>
              <a:rPr lang="en-US" sz="2800" b="1" dirty="0" smtClean="0"/>
              <a:t> </a:t>
            </a:r>
            <a:r>
              <a:rPr lang="bg-BG" sz="2800" b="1" dirty="0" smtClean="0"/>
              <a:t>в</a:t>
            </a:r>
            <a:r>
              <a:rPr lang="en-US" sz="2800" b="1" dirty="0" smtClean="0"/>
              <a:t> html</a:t>
            </a:r>
            <a:r>
              <a:rPr lang="bg-BG" sz="2800" b="1" dirty="0" smtClean="0"/>
              <a:t> кода</a:t>
            </a:r>
            <a:r>
              <a:rPr lang="en-US" sz="2800" b="1" dirty="0" smtClean="0"/>
              <a:t> – </a:t>
            </a:r>
            <a:r>
              <a:rPr lang="bg-BG" sz="2800" b="1" dirty="0" smtClean="0"/>
              <a:t>изберете статия или текст по избор и въведете параграфите :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838115" y="3464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</a:t>
            </a:r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body&gt;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&lt;h1&gt;</a:t>
            </a:r>
            <a:r>
              <a:rPr lang="bg-BG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Добре дошли в моята първа уеб страница!&lt;/</a:t>
            </a:r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h1&gt;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Corbel" panose="020B0503020204020204" pitchFamily="34" charset="0"/>
              </a:rPr>
              <a:t>&lt;p&gt;</a:t>
            </a:r>
            <a:r>
              <a:rPr lang="bg-BG" sz="2200" b="1" dirty="0">
                <a:solidFill>
                  <a:srgbClr val="FF0000"/>
                </a:solidFill>
                <a:latin typeface="Corbel" panose="020B0503020204020204" pitchFamily="34" charset="0"/>
              </a:rPr>
              <a:t>ПОСТАВЕТЕ ТЕКСТА ТУК !&lt;/</a:t>
            </a:r>
            <a:r>
              <a:rPr lang="en-US" sz="2200" b="1" dirty="0">
                <a:solidFill>
                  <a:srgbClr val="FF0000"/>
                </a:solidFill>
                <a:latin typeface="Corbel" panose="020B0503020204020204" pitchFamily="34" charset="0"/>
              </a:rPr>
              <a:t>p</a:t>
            </a:r>
            <a:r>
              <a:rPr lang="en-US" sz="2200" b="1" dirty="0" smtClean="0">
                <a:solidFill>
                  <a:srgbClr val="FF0000"/>
                </a:solidFill>
                <a:latin typeface="Corbel" panose="020B0503020204020204" pitchFamily="34" charset="0"/>
              </a:rPr>
              <a:t>&gt;</a:t>
            </a:r>
            <a:endParaRPr lang="bg-BG" sz="2200" b="1" dirty="0" smtClean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Corbel" panose="020B0503020204020204" pitchFamily="34" charset="0"/>
              </a:rPr>
              <a:t>&lt;p&gt;</a:t>
            </a:r>
            <a:r>
              <a:rPr lang="bg-BG" sz="2200" b="1" dirty="0">
                <a:solidFill>
                  <a:srgbClr val="FF0000"/>
                </a:solidFill>
              </a:rPr>
              <a:t>ПОСТАВЕТЕ ТЕКСТА ТУК !&lt;/</a:t>
            </a:r>
            <a:r>
              <a:rPr lang="en-US" sz="2200" b="1" dirty="0">
                <a:solidFill>
                  <a:srgbClr val="FF0000"/>
                </a:solidFill>
                <a:latin typeface="Corbel" panose="020B0503020204020204" pitchFamily="34" charset="0"/>
              </a:rPr>
              <a:t>p&gt;</a:t>
            </a:r>
            <a:endParaRPr lang="bg-BG" sz="2200" b="1" dirty="0">
              <a:solidFill>
                <a:srgbClr val="FF0000"/>
              </a:solidFill>
            </a:endParaRPr>
          </a:p>
          <a:p>
            <a:r>
              <a:rPr lang="en-US" sz="2200" b="1" dirty="0" smtClean="0">
                <a:solidFill>
                  <a:srgbClr val="000000"/>
                </a:solidFill>
                <a:latin typeface="Corbel" panose="020B0503020204020204" pitchFamily="34" charset="0"/>
              </a:rPr>
              <a:t>&lt;/</a:t>
            </a:r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body&gt;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orbel" panose="020B0503020204020204" pitchFamily="34" charset="0"/>
              </a:rPr>
              <a:t>&lt;/html&gt;</a:t>
            </a:r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dirty="0">
                <a:latin typeface="Corbel" panose="020B0503020204020204" pitchFamily="34" charset="0"/>
              </a:rPr>
              <a:t/>
            </a:r>
            <a:br>
              <a:rPr lang="en-US" sz="2200" dirty="0">
                <a:latin typeface="Corbel" panose="020B0503020204020204" pitchFamily="34" charset="0"/>
              </a:rPr>
            </a:b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40000" y="4496964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2010" y="5790989"/>
            <a:ext cx="22397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ПРЕГЛЕДАЙТЕ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0523644" y="5216693"/>
            <a:ext cx="176465" cy="39188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655638"/>
            <a:ext cx="1384300" cy="98878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006600"/>
            <a:ext cx="9702800" cy="48514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854200" y="895670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3200" b="1" dirty="0" smtClean="0">
                <a:solidFill>
                  <a:schemeClr val="accent1"/>
                </a:solidFill>
              </a:rPr>
              <a:t>КАКВИ СА ВАШИТЕ ВХОДЯЩИ УМЕНИЯ ?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2028081"/>
            <a:ext cx="8607552" cy="1499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44" y="3712464"/>
            <a:ext cx="4209288" cy="31455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25424" y="4488636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 rot="16200000">
            <a:off x="6178338" y="5114742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088" y="3593663"/>
            <a:ext cx="1102995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ru-RU" sz="2800" dirty="0"/>
              <a:t>Стиловете от браузърът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800" dirty="0"/>
              <a:t>Външен стилов файл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800" dirty="0"/>
              <a:t>Вътрешен стил (в head секцията)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800" dirty="0"/>
              <a:t>Inline стил (в HTML елемент)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1088" y="2028081"/>
            <a:ext cx="11029950" cy="98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bg-BG" sz="2800" b="1" dirty="0" smtClean="0">
                <a:solidFill>
                  <a:schemeClr val="accent1"/>
                </a:solidFill>
              </a:rPr>
              <a:t>ЙЕРАРХИЯ НА СТИЛОВЕТЕ: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779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4684" y="2405802"/>
            <a:ext cx="11164248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000" b="1" dirty="0" smtClean="0"/>
              <a:t>Въвеждане на стилове текст – болд, италик.</a:t>
            </a:r>
          </a:p>
          <a:p>
            <a:pPr marL="0" indent="0">
              <a:buNone/>
            </a:pPr>
            <a:r>
              <a:rPr lang="bg-BG" sz="3000" b="1" dirty="0" smtClean="0"/>
              <a:t>В някои от параграфите въведете:</a:t>
            </a:r>
            <a:endParaRPr lang="en-US" sz="30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6933" y="4893338"/>
            <a:ext cx="11029950" cy="548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 smtClean="0"/>
              <a:t>&lt;b&gt; </a:t>
            </a:r>
            <a:r>
              <a:rPr lang="bg-BG" sz="2800" dirty="0" smtClean="0"/>
              <a:t>текст, който ще е удебелен </a:t>
            </a:r>
            <a:r>
              <a:rPr lang="en-US" sz="2800" b="1" dirty="0" smtClean="0"/>
              <a:t>&lt;</a:t>
            </a:r>
            <a:r>
              <a:rPr lang="bg-BG" sz="2800" b="1" dirty="0" smtClean="0"/>
              <a:t>/</a:t>
            </a:r>
            <a:r>
              <a:rPr lang="en-US" sz="2800" b="1" dirty="0" smtClean="0"/>
              <a:t>b</a:t>
            </a:r>
            <a:r>
              <a:rPr lang="en-US" sz="2800" b="1" dirty="0"/>
              <a:t>&gt;</a:t>
            </a:r>
            <a:r>
              <a:rPr lang="en-US" sz="2800" dirty="0" smtClean="0"/>
              <a:t> </a:t>
            </a:r>
            <a:endParaRPr lang="bg-BG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smtClean="0"/>
              <a:t>&lt;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&gt; </a:t>
            </a:r>
            <a:r>
              <a:rPr lang="bg-BG" sz="2800" dirty="0"/>
              <a:t>текст, който ще е </a:t>
            </a:r>
            <a:r>
              <a:rPr lang="bg-BG" sz="2800" dirty="0" smtClean="0"/>
              <a:t>италик </a:t>
            </a:r>
            <a:r>
              <a:rPr lang="en-US" sz="2800" b="1" dirty="0"/>
              <a:t>&lt;</a:t>
            </a:r>
            <a:r>
              <a:rPr lang="bg-BG" sz="2800" b="1" dirty="0" smtClean="0"/>
              <a:t>/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&gt;</a:t>
            </a:r>
            <a:r>
              <a:rPr lang="en-US" sz="2800" dirty="0" smtClean="0"/>
              <a:t> </a:t>
            </a:r>
            <a:endParaRPr lang="bg-BG" sz="2800" dirty="0"/>
          </a:p>
          <a:p>
            <a:pPr>
              <a:buFont typeface="Arial" panose="020B0604020202020204" pitchFamily="34" charset="0"/>
              <a:buChar char="•"/>
            </a:pPr>
            <a:endParaRPr lang="bg-BG" sz="2800" dirty="0"/>
          </a:p>
          <a:p>
            <a:endParaRPr lang="en-US" sz="2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9503949" y="5049974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27749" y="6075339"/>
            <a:ext cx="22397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ПРЕГЛЕДАЙТЕ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0357783" y="5669189"/>
            <a:ext cx="405131" cy="27498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21412" y="3753574"/>
            <a:ext cx="2641661" cy="721660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ВЪВЕДЕТЕ ГИ В КОДА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0357782" y="4606403"/>
            <a:ext cx="405131" cy="28377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9" y="4480282"/>
            <a:ext cx="9901533" cy="208889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55600" y="2887090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 rot="16200000">
            <a:off x="957311" y="5872241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133185"/>
            <a:ext cx="10644118" cy="8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5599" y="2813924"/>
            <a:ext cx="906487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</a:t>
            </a:r>
            <a:r>
              <a:rPr lang="en-US" sz="3000" dirty="0" smtClean="0">
                <a:solidFill>
                  <a:schemeClr val="tx2"/>
                </a:solidFill>
                <a:latin typeface="Corbel" panose="020B0503020204020204" pitchFamily="34" charset="0"/>
              </a:rPr>
              <a:t>p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 </a:t>
            </a:r>
            <a:r>
              <a:rPr lang="bg-BG" sz="3000" i="1" dirty="0">
                <a:solidFill>
                  <a:schemeClr val="tx2"/>
                </a:solidFill>
                <a:latin typeface="Corbel" panose="020B0503020204020204" pitchFamily="34" charset="0"/>
              </a:rPr>
              <a:t>Курсивен текст 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&lt;/p&gt;</a:t>
            </a:r>
          </a:p>
          <a:p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em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 </a:t>
            </a:r>
            <a:r>
              <a:rPr lang="bg-BG" sz="3000" i="1" dirty="0">
                <a:solidFill>
                  <a:schemeClr val="tx2"/>
                </a:solidFill>
                <a:latin typeface="Corbel" panose="020B0503020204020204" pitchFamily="34" charset="0"/>
              </a:rPr>
              <a:t>Курсивен</a:t>
            </a:r>
            <a:r>
              <a:rPr lang="bg-BG" sz="3000" i="1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em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 </a:t>
            </a:r>
            <a:r>
              <a:rPr lang="bg-BG" sz="3000" dirty="0">
                <a:solidFill>
                  <a:schemeClr val="tx2"/>
                </a:solidFill>
                <a:latin typeface="Corbel" panose="020B0503020204020204" pitchFamily="34" charset="0"/>
              </a:rPr>
              <a:t>текст &lt;/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p&gt;</a:t>
            </a:r>
          </a:p>
          <a:p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&lt;cite&gt; </a:t>
            </a:r>
            <a:r>
              <a:rPr lang="bg-BG" sz="3000" i="1" dirty="0">
                <a:solidFill>
                  <a:schemeClr val="tx2"/>
                </a:solidFill>
                <a:latin typeface="Corbel" panose="020B0503020204020204" pitchFamily="34" charset="0"/>
              </a:rPr>
              <a:t>Цитиране</a:t>
            </a:r>
            <a:r>
              <a:rPr lang="bg-BG" sz="3000" dirty="0">
                <a:solidFill>
                  <a:schemeClr val="tx2"/>
                </a:solidFill>
                <a:latin typeface="Corbel" panose="020B0503020204020204" pitchFamily="34" charset="0"/>
              </a:rPr>
              <a:t> 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cite&gt;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&lt;/p&gt;</a:t>
            </a:r>
          </a:p>
          <a:p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var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 </a:t>
            </a:r>
            <a:r>
              <a:rPr lang="bg-BG" sz="3000" i="1" dirty="0">
                <a:solidFill>
                  <a:schemeClr val="tx2"/>
                </a:solidFill>
                <a:latin typeface="Corbel" panose="020B0503020204020204" pitchFamily="34" charset="0"/>
              </a:rPr>
              <a:t>Променлива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var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&lt;/p&gt;</a:t>
            </a:r>
          </a:p>
          <a:p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dfn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 </a:t>
            </a:r>
            <a:r>
              <a:rPr lang="bg-BG" sz="3000" i="1" dirty="0">
                <a:solidFill>
                  <a:schemeClr val="tx2"/>
                </a:solidFill>
                <a:latin typeface="Corbel" panose="020B0503020204020204" pitchFamily="34" charset="0"/>
              </a:rPr>
              <a:t>Дефиниция на термин 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 err="1">
                <a:solidFill>
                  <a:srgbClr val="C00000"/>
                </a:solidFill>
                <a:latin typeface="Corbel" panose="020B0503020204020204" pitchFamily="34" charset="0"/>
              </a:rPr>
              <a:t>dfn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&gt; 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&lt;/p&gt;</a:t>
            </a:r>
          </a:p>
          <a:p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&lt;address&gt; </a:t>
            </a:r>
            <a:r>
              <a:rPr lang="bg-BG" sz="3000" i="1" dirty="0">
                <a:solidFill>
                  <a:schemeClr val="tx2"/>
                </a:solidFill>
                <a:latin typeface="Corbel" panose="020B0503020204020204" pitchFamily="34" charset="0"/>
              </a:rPr>
              <a:t>Определя информация за контакт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address&gt;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&lt;/p&gt;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2793036"/>
            <a:ext cx="4114800" cy="32444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2040931"/>
            <a:ext cx="3898900" cy="596839"/>
          </a:xfrm>
          <a:prstGeom prst="rect">
            <a:avLst/>
          </a:prstGeom>
          <a:solidFill>
            <a:srgbClr val="FBDA9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400" b="1" dirty="0" smtClean="0">
                <a:solidFill>
                  <a:schemeClr val="accent1"/>
                </a:solidFill>
              </a:rPr>
              <a:t>МОЖЕ ДА ОПИТАТЕ  И</a:t>
            </a:r>
            <a:r>
              <a:rPr lang="bg-BG" sz="2400" b="1" dirty="0">
                <a:solidFill>
                  <a:schemeClr val="accent1"/>
                </a:solidFill>
              </a:rPr>
              <a:t>: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647298" y="6137911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2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0384" y="2028081"/>
            <a:ext cx="11164248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800" b="1" dirty="0" smtClean="0"/>
              <a:t>Въвеждане на коментари, хоризонтална линия и пространство между параграфите:</a:t>
            </a:r>
            <a:endParaRPr lang="en-US" sz="28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384" y="4697737"/>
            <a:ext cx="11029950" cy="548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&lt;</a:t>
            </a:r>
            <a:r>
              <a:rPr lang="en-US" sz="2800" b="1" dirty="0" err="1" smtClean="0"/>
              <a:t>br</a:t>
            </a:r>
            <a:r>
              <a:rPr lang="en-US" sz="2800" b="1" dirty="0" smtClean="0"/>
              <a:t>&gt; </a:t>
            </a:r>
            <a:r>
              <a:rPr lang="en-US" sz="2800" dirty="0" smtClean="0"/>
              <a:t>- </a:t>
            </a:r>
            <a:r>
              <a:rPr lang="bg-BG" sz="2800" dirty="0" smtClean="0"/>
              <a:t>преминаване на нов ред от параграфа, без да се започва нов параграф</a:t>
            </a:r>
            <a:endParaRPr lang="en-US" sz="2800" dirty="0" smtClean="0"/>
          </a:p>
          <a:p>
            <a:r>
              <a:rPr lang="en-US" sz="2800" b="1" dirty="0"/>
              <a:t>&lt;</a:t>
            </a:r>
            <a:r>
              <a:rPr lang="en-US" sz="2800" b="1" dirty="0" err="1"/>
              <a:t>hr</a:t>
            </a:r>
            <a:r>
              <a:rPr lang="en-US" sz="2800" b="1" dirty="0" smtClean="0"/>
              <a:t>&gt; </a:t>
            </a:r>
            <a:r>
              <a:rPr lang="en-US" sz="2800" dirty="0" smtClean="0"/>
              <a:t>- </a:t>
            </a:r>
            <a:r>
              <a:rPr lang="bg-BG" sz="2800" dirty="0" smtClean="0"/>
              <a:t>таг за хоризонтална линия</a:t>
            </a:r>
            <a:endParaRPr lang="en-US" sz="2800" dirty="0"/>
          </a:p>
          <a:p>
            <a:r>
              <a:rPr lang="bg-BG" sz="2800" dirty="0" smtClean="0"/>
              <a:t>Коментар – синтаксис в</a:t>
            </a:r>
            <a:r>
              <a:rPr lang="en-US" sz="2800" dirty="0" smtClean="0"/>
              <a:t> HTML</a:t>
            </a:r>
            <a:r>
              <a:rPr lang="bg-BG" sz="2800" dirty="0" smtClean="0"/>
              <a:t> </a:t>
            </a:r>
            <a:r>
              <a:rPr lang="en-US" sz="2800" dirty="0" smtClean="0"/>
              <a:t>- </a:t>
            </a:r>
          </a:p>
          <a:p>
            <a:endParaRPr lang="en-US" sz="2800" dirty="0"/>
          </a:p>
          <a:p>
            <a:r>
              <a:rPr lang="bg-BG" sz="2800" dirty="0"/>
              <a:t>Коментар – синтаксис в</a:t>
            </a:r>
            <a:r>
              <a:rPr lang="en-US" sz="2800" dirty="0"/>
              <a:t> </a:t>
            </a:r>
            <a:r>
              <a:rPr lang="en-US" sz="2800" dirty="0" smtClean="0"/>
              <a:t>CSS</a:t>
            </a:r>
            <a:endParaRPr lang="bg-BG" sz="2800" dirty="0"/>
          </a:p>
          <a:p>
            <a:pPr marL="0" indent="0">
              <a:buNone/>
            </a:pPr>
            <a:endParaRPr lang="bg-BG" sz="2800" dirty="0"/>
          </a:p>
          <a:p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837546" y="4837970"/>
            <a:ext cx="5158913" cy="630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500" b="1" dirty="0">
                <a:solidFill>
                  <a:schemeClr val="accent6">
                    <a:lumMod val="75000"/>
                  </a:schemeClr>
                </a:solidFill>
              </a:rPr>
              <a:t>&lt;!-- </a:t>
            </a:r>
            <a:r>
              <a:rPr lang="bg-BG" sz="3500" b="1" dirty="0">
                <a:solidFill>
                  <a:schemeClr val="accent6">
                    <a:lumMod val="75000"/>
                  </a:schemeClr>
                </a:solidFill>
              </a:rPr>
              <a:t>Това е </a:t>
            </a:r>
            <a:r>
              <a:rPr lang="bg-BG" sz="3500" b="1" dirty="0" smtClean="0">
                <a:solidFill>
                  <a:schemeClr val="accent6">
                    <a:lumMod val="75000"/>
                  </a:schemeClr>
                </a:solidFill>
              </a:rPr>
              <a:t>коментар </a:t>
            </a:r>
            <a:r>
              <a:rPr lang="bg-BG" sz="3500" b="1" dirty="0">
                <a:solidFill>
                  <a:schemeClr val="accent6">
                    <a:lumMod val="75000"/>
                  </a:schemeClr>
                </a:solidFill>
              </a:rPr>
              <a:t>--&gt;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03949" y="5049974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27749" y="6075339"/>
            <a:ext cx="22397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ПРЕГЛЕДАЙТЕ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0357783" y="5669189"/>
            <a:ext cx="405131" cy="27498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21412" y="3753574"/>
            <a:ext cx="2641661" cy="721660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ВЪВЕДЕТЕ ГИ В КОДА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0357782" y="4606403"/>
            <a:ext cx="405131" cy="28377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7545" y="5993709"/>
            <a:ext cx="4488858" cy="630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500" b="1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bg-BG" sz="3500" b="1" dirty="0" smtClean="0">
                <a:solidFill>
                  <a:schemeClr val="accent6">
                    <a:lumMod val="75000"/>
                  </a:schemeClr>
                </a:solidFill>
              </a:rPr>
              <a:t>Това </a:t>
            </a:r>
            <a:r>
              <a:rPr lang="bg-BG" sz="3500" b="1" dirty="0">
                <a:solidFill>
                  <a:schemeClr val="accent6">
                    <a:lumMod val="75000"/>
                  </a:schemeClr>
                </a:solidFill>
              </a:rPr>
              <a:t>е </a:t>
            </a:r>
            <a:r>
              <a:rPr lang="bg-BG" sz="3500" b="1" dirty="0" smtClean="0">
                <a:solidFill>
                  <a:schemeClr val="accent6">
                    <a:lumMod val="75000"/>
                  </a:schemeClr>
                </a:solidFill>
              </a:rPr>
              <a:t>коментар </a:t>
            </a:r>
            <a:r>
              <a:rPr lang="en-US" sz="3500" b="1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bg-BG" sz="3500" b="1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endParaRPr lang="bg-BG" sz="3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3621" y="5413619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 smtClean="0"/>
              <a:t>*ПОСТАВЕНОТО В КОМЕНТАРИТЕ  НЕ СЕ ВИЗУАЛИЗИРА В БРАУЗЪРА!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118550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8" y="2313246"/>
            <a:ext cx="5592572" cy="435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23" y="1717939"/>
            <a:ext cx="5041452" cy="50935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74828" y="1212036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 rot="16200000">
            <a:off x="5727742" y="1838142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747"/>
            <a:ext cx="1244600" cy="1244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4199" y="727006"/>
            <a:ext cx="9880433" cy="785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35200" y="8586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92999" y="2532534"/>
            <a:ext cx="4349918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000" b="1" u="sng" dirty="0" smtClean="0"/>
              <a:t>Подчертан текст</a:t>
            </a:r>
            <a:r>
              <a:rPr lang="en-US" sz="3000" b="1" u="sng" dirty="0" smtClean="0"/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bg-BG" sz="2800" b="1" dirty="0" smtClean="0"/>
              <a:t/>
            </a:r>
            <a:br>
              <a:rPr lang="bg-BG" sz="2800" b="1" dirty="0" smtClean="0"/>
            </a:br>
            <a:r>
              <a:rPr lang="bg-BG" sz="2800" b="1" dirty="0" smtClean="0"/>
              <a:t>Чрез: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323380" y="3150906"/>
            <a:ext cx="49657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&lt;u&gt;</a:t>
            </a:r>
            <a:r>
              <a:rPr lang="bg-BG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bg-BG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/</a:t>
            </a:r>
            <a:r>
              <a:rPr lang="en-US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u&gt;</a:t>
            </a:r>
            <a:r>
              <a:rPr lang="bg-BG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 </a:t>
            </a:r>
            <a:r>
              <a:rPr lang="bg-BG" sz="3200" dirty="0" smtClean="0">
                <a:solidFill>
                  <a:schemeClr val="tx2"/>
                </a:solidFill>
                <a:latin typeface="Corbel" panose="020B0503020204020204" pitchFamily="34" charset="0"/>
              </a:rPr>
              <a:t>или</a:t>
            </a:r>
            <a:r>
              <a:rPr lang="bg-BG" sz="3200" dirty="0" smtClean="0">
                <a:solidFill>
                  <a:srgbClr val="C00000"/>
                </a:solidFill>
                <a:latin typeface="Corbel" panose="020B0503020204020204" pitchFamily="34" charset="0"/>
              </a:rPr>
              <a:t>  </a:t>
            </a:r>
            <a:r>
              <a:rPr lang="en-US" sz="32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&lt;ins&gt;  &lt;/ins&gt;  </a:t>
            </a:r>
            <a:endParaRPr lang="en-US" sz="3200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7382" y="4658232"/>
            <a:ext cx="569878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&lt;u&gt; </a:t>
            </a:r>
            <a:r>
              <a:rPr lang="bg-BG" sz="3000" dirty="0">
                <a:solidFill>
                  <a:schemeClr val="tx2"/>
                </a:solidFill>
                <a:latin typeface="Corbel" panose="020B0503020204020204" pitchFamily="34" charset="0"/>
              </a:rPr>
              <a:t>Подчертан текст </a:t>
            </a:r>
            <a:r>
              <a:rPr lang="bg-BG" sz="3000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>
                <a:solidFill>
                  <a:srgbClr val="C00000"/>
                </a:solidFill>
                <a:latin typeface="Corbel" panose="020B0503020204020204" pitchFamily="34" charset="0"/>
              </a:rPr>
              <a:t>u&gt;</a:t>
            </a:r>
            <a:r>
              <a:rPr lang="en-US" sz="3000" dirty="0">
                <a:solidFill>
                  <a:schemeClr val="tx2"/>
                </a:solidFill>
                <a:latin typeface="Corbel" panose="020B0503020204020204" pitchFamily="34" charset="0"/>
              </a:rPr>
              <a:t>&lt;/p&gt;</a:t>
            </a:r>
          </a:p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tx2"/>
                </a:solidFill>
                <a:latin typeface="Corbel" panose="020B0503020204020204" pitchFamily="34" charset="0"/>
              </a:rPr>
              <a:t>&lt;p&gt;</a:t>
            </a:r>
            <a:r>
              <a:rPr lang="en-US" sz="3000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&lt;ins&gt;</a:t>
            </a:r>
            <a:r>
              <a:rPr lang="bg-BG" sz="3000" dirty="0" smtClean="0">
                <a:solidFill>
                  <a:schemeClr val="tx2"/>
                </a:solidFill>
                <a:latin typeface="Corbel" panose="020B0503020204020204" pitchFamily="34" charset="0"/>
              </a:rPr>
              <a:t>Вмъкнат</a:t>
            </a:r>
            <a:r>
              <a:rPr lang="bg-BG" sz="3000" dirty="0" smtClean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3000" dirty="0" smtClean="0">
                <a:solidFill>
                  <a:srgbClr val="C00000"/>
                </a:solidFill>
                <a:latin typeface="Corbel" panose="020B0503020204020204" pitchFamily="34" charset="0"/>
              </a:rPr>
              <a:t>ins&gt; </a:t>
            </a:r>
            <a:r>
              <a:rPr lang="bg-BG" sz="3000" dirty="0" smtClean="0">
                <a:solidFill>
                  <a:schemeClr val="tx2"/>
                </a:solidFill>
                <a:latin typeface="Corbel" panose="020B0503020204020204" pitchFamily="34" charset="0"/>
              </a:rPr>
              <a:t>текст&lt;/</a:t>
            </a:r>
            <a:r>
              <a:rPr lang="en-US" sz="3000" dirty="0" smtClean="0">
                <a:solidFill>
                  <a:schemeClr val="tx2"/>
                </a:solidFill>
                <a:latin typeface="Corbel" panose="020B0503020204020204" pitchFamily="34" charset="0"/>
              </a:rPr>
              <a:t>p&gt;</a:t>
            </a:r>
            <a:endParaRPr lang="en-US" sz="3000" dirty="0">
              <a:solidFill>
                <a:schemeClr val="tx2"/>
              </a:solidFill>
              <a:latin typeface="Corbel" panose="020B0503020204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7099300" y="5116540"/>
            <a:ext cx="1473200" cy="43088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5240" y="4935232"/>
            <a:ext cx="784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!</a:t>
            </a:r>
            <a:endParaRPr lang="en-US" sz="5400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747"/>
            <a:ext cx="1244600" cy="124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4199" y="727006"/>
            <a:ext cx="9880433" cy="785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35200" y="8586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12" y="4711059"/>
            <a:ext cx="3422397" cy="1371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08665" y="2092974"/>
            <a:ext cx="2888035" cy="4770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g-BG" sz="2500" b="1" dirty="0" smtClean="0"/>
              <a:t>ОПИТАЙТЕ САМИ:</a:t>
            </a:r>
            <a:endParaRPr lang="bg-BG" sz="2500" b="1" dirty="0"/>
          </a:p>
        </p:txBody>
      </p:sp>
    </p:spTree>
    <p:extLst>
      <p:ext uri="{BB962C8B-B14F-4D97-AF65-F5344CB8AC3E}">
        <p14:creationId xmlns:p14="http://schemas.microsoft.com/office/powerpoint/2010/main" val="225601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727006"/>
            <a:ext cx="9880433" cy="785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8586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" y="1794874"/>
            <a:ext cx="11226832" cy="2371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32" y="4023954"/>
            <a:ext cx="4000500" cy="272245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47352" y="4550436"/>
            <a:ext cx="301592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 rot="16200000">
            <a:off x="6758626" y="5881600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Форматиране на текст със CSS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691051"/>
            <a:ext cx="10254914" cy="1355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/>
              <a:t>Текст</a:t>
            </a:r>
            <a:r>
              <a:rPr lang="en-US" sz="3200" b="1" dirty="0"/>
              <a:t> </a:t>
            </a:r>
            <a:r>
              <a:rPr lang="bg-BG" sz="3200" b="1" dirty="0" smtClean="0"/>
              <a:t>със сянка</a:t>
            </a:r>
            <a:r>
              <a:rPr lang="en-US" sz="3200" b="1" dirty="0" smtClean="0"/>
              <a:t> </a:t>
            </a:r>
            <a:r>
              <a:rPr lang="bg-BG" sz="3200" b="1" dirty="0" smtClean="0"/>
              <a:t>синтаксис: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133599" y="2755243"/>
            <a:ext cx="7947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text-shadow: </a:t>
            </a:r>
            <a:r>
              <a:rPr lang="en-US" sz="3200" b="1" dirty="0">
                <a:solidFill>
                  <a:schemeClr val="accent2"/>
                </a:solidFill>
                <a:latin typeface="Corbel" panose="020B0503020204020204" pitchFamily="34" charset="0"/>
              </a:rPr>
              <a:t>h-shadow</a:t>
            </a:r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rbel" panose="020B0503020204020204" pitchFamily="34" charset="0"/>
              </a:rPr>
              <a:t>v-shadow</a:t>
            </a:r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latin typeface="Corbel" panose="020B0503020204020204" pitchFamily="34" charset="0"/>
              </a:rPr>
              <a:t>blur</a:t>
            </a:r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Corbel" panose="020B0503020204020204" pitchFamily="34" charset="0"/>
              </a:rPr>
              <a:t>color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090009"/>
            <a:ext cx="3850183" cy="98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 smtClean="0">
                <a:solidFill>
                  <a:schemeClr val="accent2"/>
                </a:solidFill>
                <a:latin typeface="Corbel" panose="020B0503020204020204" pitchFamily="34" charset="0"/>
              </a:rPr>
              <a:t>h-shadow</a:t>
            </a:r>
            <a:r>
              <a:rPr lang="bg-BG" sz="2500" b="1" dirty="0" smtClean="0">
                <a:solidFill>
                  <a:schemeClr val="accent2"/>
                </a:solidFill>
                <a:latin typeface="Corbel" panose="020B0503020204020204" pitchFamily="34" charset="0"/>
              </a:rPr>
              <a:t> –</a:t>
            </a:r>
          </a:p>
          <a:p>
            <a:pPr marL="0" indent="0">
              <a:buNone/>
            </a:pPr>
            <a:r>
              <a:rPr lang="ru-RU" sz="2500" dirty="0"/>
              <a:t>определя позицията на хоризонталната сянка (задължително)</a:t>
            </a:r>
            <a:endParaRPr lang="en-US" sz="2500" dirty="0" smtClean="0"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20694" y="3774571"/>
            <a:ext cx="39567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00B050"/>
                </a:solidFill>
                <a:latin typeface="Corbel" panose="020B0503020204020204" pitchFamily="34" charset="0"/>
              </a:rPr>
              <a:t>v-shadow</a:t>
            </a:r>
            <a:r>
              <a:rPr lang="bg-BG" sz="2500" b="1" dirty="0" smtClean="0">
                <a:solidFill>
                  <a:srgbClr val="00B050"/>
                </a:solidFill>
                <a:latin typeface="Corbel" panose="020B0503020204020204" pitchFamily="34" charset="0"/>
              </a:rPr>
              <a:t>- </a:t>
            </a:r>
          </a:p>
          <a:p>
            <a:r>
              <a:rPr lang="ru-RU" sz="2500" dirty="0" smtClean="0"/>
              <a:t>определя </a:t>
            </a:r>
            <a:r>
              <a:rPr lang="ru-RU" sz="2500" dirty="0"/>
              <a:t>позицията на вертикалната сянка (задължително)</a:t>
            </a:r>
            <a:endParaRPr lang="en-US" sz="2500" dirty="0"/>
          </a:p>
        </p:txBody>
      </p:sp>
      <p:sp>
        <p:nvSpPr>
          <p:cNvPr id="11" name="Rectangle 10"/>
          <p:cNvSpPr/>
          <p:nvPr/>
        </p:nvSpPr>
        <p:spPr>
          <a:xfrm>
            <a:off x="8690728" y="3644658"/>
            <a:ext cx="3869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Corbel" panose="020B0503020204020204" pitchFamily="34" charset="0"/>
              </a:rPr>
              <a:t>blur -</a:t>
            </a:r>
            <a:endParaRPr lang="bg-BG" sz="2400" b="1" dirty="0" smtClean="0">
              <a:solidFill>
                <a:srgbClr val="FFC000"/>
              </a:solidFill>
              <a:latin typeface="Corbel" panose="020B0503020204020204" pitchFamily="34" charset="0"/>
            </a:endParaRPr>
          </a:p>
          <a:p>
            <a:r>
              <a:rPr lang="ru-RU" sz="2400" dirty="0" smtClean="0"/>
              <a:t>определя </a:t>
            </a:r>
            <a:r>
              <a:rPr lang="ru-RU" sz="2400" dirty="0"/>
              <a:t>разстоянието на размазването (не е задължително)</a:t>
            </a:r>
            <a:r>
              <a:rPr lang="en-US" sz="24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8690728" y="5210519"/>
            <a:ext cx="29734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7030A0"/>
                </a:solidFill>
              </a:rPr>
              <a:t>color </a:t>
            </a:r>
            <a:r>
              <a:rPr lang="ru-RU" sz="2500" dirty="0" smtClean="0">
                <a:solidFill>
                  <a:srgbClr val="7030A0"/>
                </a:solidFill>
              </a:rPr>
              <a:t>– </a:t>
            </a:r>
          </a:p>
          <a:p>
            <a:r>
              <a:rPr lang="ru-RU" sz="2500" dirty="0" smtClean="0"/>
              <a:t>определя </a:t>
            </a:r>
            <a:r>
              <a:rPr lang="ru-RU" sz="2500" dirty="0"/>
              <a:t>цвят на сянката (не е задължително)</a:t>
            </a:r>
            <a:endParaRPr lang="en-US" sz="25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33599" y="3340018"/>
            <a:ext cx="3059503" cy="434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934974" y="3340018"/>
            <a:ext cx="1242203" cy="45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690728" y="3263999"/>
            <a:ext cx="315249" cy="510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990968" y="3351345"/>
            <a:ext cx="582451" cy="2290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93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666582" y="2050823"/>
            <a:ext cx="11029950" cy="16240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2800" dirty="0" smtClean="0"/>
              <a:t>КАКВО ОТЛИЧАВА </a:t>
            </a:r>
            <a:r>
              <a:rPr lang="en-US" sz="2800" dirty="0" smtClean="0"/>
              <a:t>HTML </a:t>
            </a:r>
            <a:r>
              <a:rPr lang="bg-BG" sz="2800" dirty="0" smtClean="0"/>
              <a:t>ДОКУМЕНТА ОТ ОСТАНАЛИТЕ ДОКУМЕНТИ 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3200" b="1" dirty="0" smtClean="0"/>
              <a:t>Въведение в уеб програмирането</a:t>
            </a:r>
            <a:endParaRPr lang="en-US" sz="32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4682" y="4034608"/>
            <a:ext cx="11029950" cy="1624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dirty="0" smtClean="0"/>
              <a:t>Текстов файл, съдържащ тагове </a:t>
            </a:r>
            <a:r>
              <a:rPr lang="en-US" sz="2800" dirty="0" smtClean="0"/>
              <a:t>(</a:t>
            </a:r>
            <a:r>
              <a:rPr lang="bg-BG" sz="2800" dirty="0" smtClean="0"/>
              <a:t>разпознава се от браузъра като команда</a:t>
            </a:r>
            <a:r>
              <a:rPr lang="en-US" sz="2800" dirty="0" smtClean="0"/>
              <a:t>)</a:t>
            </a:r>
          </a:p>
          <a:p>
            <a:r>
              <a:rPr lang="bg-BG" sz="2800" dirty="0" smtClean="0"/>
              <a:t>Има разширение – </a:t>
            </a:r>
            <a:r>
              <a:rPr lang="en-US" sz="2800" dirty="0" smtClean="0"/>
              <a:t>html</a:t>
            </a:r>
          </a:p>
          <a:p>
            <a:r>
              <a:rPr lang="bg-BG" sz="2800" dirty="0" smtClean="0"/>
              <a:t>Може да се визуализира чрез уеб браузъра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096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Форматиране на текст със CSS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8" y="3810459"/>
            <a:ext cx="11360411" cy="1053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96" y="5344337"/>
            <a:ext cx="5318026" cy="12905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1321" y="1975977"/>
            <a:ext cx="2924355" cy="596839"/>
          </a:xfrm>
          <a:prstGeom prst="rect">
            <a:avLst/>
          </a:prstGeom>
          <a:solidFill>
            <a:srgbClr val="FBDA9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400" b="1" dirty="0" smtClean="0">
                <a:solidFill>
                  <a:schemeClr val="accent1"/>
                </a:solidFill>
              </a:rPr>
              <a:t>ОПИТАЙТЕ САМИ: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7769" y="2454805"/>
            <a:ext cx="10254914" cy="1355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/>
              <a:t>Текст</a:t>
            </a:r>
            <a:r>
              <a:rPr lang="en-US" sz="3200" b="1" dirty="0"/>
              <a:t> </a:t>
            </a:r>
            <a:r>
              <a:rPr lang="bg-BG" sz="3200" b="1" dirty="0" smtClean="0"/>
              <a:t>със сянка: </a:t>
            </a:r>
            <a:r>
              <a:rPr lang="en-US" sz="3200" b="1" dirty="0"/>
              <a:t>4px </a:t>
            </a:r>
            <a:r>
              <a:rPr lang="en-US" sz="3200" b="1" dirty="0" err="1"/>
              <a:t>4px</a:t>
            </a:r>
            <a:r>
              <a:rPr lang="en-US" sz="3200" b="1" dirty="0"/>
              <a:t> 8px green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31321" y="5193025"/>
            <a:ext cx="603927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6028554" y="5577040"/>
            <a:ext cx="641435" cy="104940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52806" y="3074104"/>
            <a:ext cx="5735293" cy="1682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>
                <a:latin typeface="Corbel" panose="020B0503020204020204" pitchFamily="34" charset="0"/>
              </a:rPr>
              <a:t>&lt;p&gt;</a:t>
            </a:r>
            <a:endParaRPr lang="en-US" sz="25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sz="2500" b="1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25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hr</a:t>
            </a:r>
            <a:r>
              <a:rPr lang="en-US" sz="2500" b="1" dirty="0">
                <a:solidFill>
                  <a:srgbClr val="C00000"/>
                </a:solidFill>
                <a:latin typeface="Corbel" panose="020B0503020204020204" pitchFamily="34" charset="0"/>
              </a:rPr>
              <a:t> color="red" size="5px"&gt;</a:t>
            </a:r>
            <a:r>
              <a:rPr lang="en-US" sz="2500" b="1" dirty="0" smtClean="0">
                <a:latin typeface="Corbel" panose="020B0503020204020204" pitchFamily="34" charset="0"/>
              </a:rPr>
              <a:t>&lt;/</a:t>
            </a:r>
            <a:r>
              <a:rPr lang="en-US" sz="2500" b="1" dirty="0">
                <a:latin typeface="Corbel" panose="020B0503020204020204" pitchFamily="34" charset="0"/>
              </a:rPr>
              <a:t>p&gt;</a:t>
            </a:r>
            <a:endParaRPr lang="en-US" sz="25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Corbel" panose="020B0503020204020204" pitchFamily="34" charset="0"/>
              </a:rPr>
              <a:t/>
            </a:r>
            <a:br>
              <a:rPr lang="en-US" sz="2500" dirty="0">
                <a:latin typeface="Corbel" panose="020B0503020204020204" pitchFamily="34" charset="0"/>
              </a:rPr>
            </a:br>
            <a:endParaRPr lang="en-US" sz="2500" dirty="0" smtClean="0"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lh5.googleusercontent.com/BJIV6nrHQgf5FhteLAEusNNzC00nnEMhsZaFSEqbNLInsCjPZKmQRLvEFVoWhf_RhngmMZIXWG8SF00zTeRh5V5NRLW7Cv6CtGyyEIL0FqsIrFsPI2css5IDIzE5iwBQLukmFwtkIHizdQR7FV_xBJe3CNnpm9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2807" y="4196446"/>
            <a:ext cx="10023475" cy="23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5.googleusercontent.com/XwSTbLzwQM2CFyxogbW-6MQwA8X4cyQQyu8EN3czuAqdqk89jdvsNOuAiWkhqJ6uB6IA2ia2-qWaF1srm2z3dW0-CmnNNPbjsgJZfpRzinKKzutrnBbaXwxwD_EtDJWaNMyB9rq3J5BxZ4T7uWkwQq9Zm-IJjO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7" y="4756967"/>
            <a:ext cx="6857279" cy="14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lh5.googleusercontent.com/MS9awRGiXqx9OvpvZVjHGxvqAFtWzd6YBG5Q5y1BieGnsg8EusyadCwEokubPYBJscVTECFOIO3zeElJUWTotcvCu3oXkaStRySZRhuuXJWrM_v754igxTyOrP5Z9FZFO0-ET2GZORof01uaRaWgZd95DOpS5l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3653" y="6369935"/>
            <a:ext cx="10586476" cy="28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591013" y="4683938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43023" y="5977963"/>
            <a:ext cx="22397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ПРЕГЛЕДАЙТЕ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0474657" y="5403667"/>
            <a:ext cx="176465" cy="39188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845107"/>
            <a:ext cx="8262257" cy="596839"/>
          </a:xfrm>
          <a:prstGeom prst="rect">
            <a:avLst/>
          </a:prstGeom>
          <a:solidFill>
            <a:srgbClr val="FBDA9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400" b="1" dirty="0">
                <a:solidFill>
                  <a:schemeClr val="accent1"/>
                </a:solidFill>
              </a:rPr>
              <a:t>ПОСТАВЕТЕ РАЗДЕЛИТЕЛНА ЛИНИЯ СЪС СВОЙ ФОРМАТ: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216847" y="997641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47" y="622347"/>
            <a:ext cx="5748528" cy="6169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4" y="2736036"/>
            <a:ext cx="3585972" cy="397288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2128" y="1466036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1300" y="6134100"/>
            <a:ext cx="3060700" cy="3302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0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5757" y="1847673"/>
            <a:ext cx="894991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 </a:t>
            </a:r>
            <a:r>
              <a:rPr lang="bg-BG" sz="2800" b="1" dirty="0" smtClean="0"/>
              <a:t>Добавяне на хипервръзки в</a:t>
            </a:r>
            <a:r>
              <a:rPr lang="en-US" sz="2800" b="1" dirty="0" smtClean="0"/>
              <a:t> html</a:t>
            </a:r>
            <a:r>
              <a:rPr lang="bg-BG" sz="2800" b="1" dirty="0" smtClean="0"/>
              <a:t> кода</a:t>
            </a:r>
            <a:r>
              <a:rPr lang="en-US" sz="2800" b="1" dirty="0" smtClean="0"/>
              <a:t> </a:t>
            </a:r>
            <a:r>
              <a:rPr lang="bg-BG" sz="2800" b="1" dirty="0" smtClean="0"/>
              <a:t> :</a:t>
            </a:r>
            <a:endParaRPr lang="en-US" sz="28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5757" y="3169855"/>
            <a:ext cx="11029950" cy="657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dirty="0" smtClean="0">
                <a:latin typeface="+mj-lt"/>
              </a:rPr>
              <a:t>Хипервръзките могат да бъдат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800" dirty="0" smtClean="0">
                <a:latin typeface="+mj-lt"/>
              </a:rPr>
              <a:t>Абсолютни – 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&lt;a </a:t>
            </a:r>
            <a:r>
              <a:rPr lang="en-US" sz="2800" dirty="0" err="1" smtClean="0">
                <a:solidFill>
                  <a:srgbClr val="C00000"/>
                </a:solidFill>
                <a:latin typeface="+mj-lt"/>
              </a:rPr>
              <a:t>href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="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url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"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&gt;link text&lt;/a&gt;</a:t>
            </a:r>
            <a:endParaRPr lang="bg-BG" sz="2800" dirty="0" smtClean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r>
              <a:rPr lang="bg-BG" sz="2000" dirty="0" smtClean="0">
                <a:solidFill>
                  <a:schemeClr val="tx1"/>
                </a:solidFill>
                <a:latin typeface="+mj-lt"/>
              </a:rPr>
              <a:t>Пр.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827058"/>
            <a:ext cx="10058400" cy="11010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114" y="5090673"/>
            <a:ext cx="1108108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600" dirty="0" smtClean="0"/>
              <a:t>Относителни  </a:t>
            </a:r>
            <a:r>
              <a:rPr lang="bg-BG" sz="2600" dirty="0"/>
              <a:t>–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&lt;a </a:t>
            </a:r>
            <a:r>
              <a:rPr lang="en-US" sz="2600" dirty="0" err="1" smtClean="0">
                <a:solidFill>
                  <a:srgbClr val="C00000"/>
                </a:solidFill>
              </a:rPr>
              <a:t>href</a:t>
            </a:r>
            <a:r>
              <a:rPr lang="en-US" sz="2600" dirty="0">
                <a:solidFill>
                  <a:srgbClr val="C00000"/>
                </a:solidFill>
              </a:rPr>
              <a:t>="collage.jpg"</a:t>
            </a:r>
            <a:r>
              <a:rPr lang="en-US" sz="2600" dirty="0" smtClean="0">
                <a:solidFill>
                  <a:srgbClr val="C00000"/>
                </a:solidFill>
              </a:rPr>
              <a:t> target</a:t>
            </a:r>
            <a:r>
              <a:rPr lang="bg-BG" sz="2600" dirty="0" smtClean="0">
                <a:solidFill>
                  <a:srgbClr val="C00000"/>
                </a:solidFill>
              </a:rPr>
              <a:t>=</a:t>
            </a:r>
            <a:r>
              <a:rPr lang="en-US" sz="2600" dirty="0" smtClean="0">
                <a:solidFill>
                  <a:srgbClr val="C00000"/>
                </a:solidFill>
              </a:rPr>
              <a:t>“_blank”&gt;</a:t>
            </a:r>
            <a:r>
              <a:rPr lang="en-US" b="1" dirty="0" smtClean="0"/>
              <a:t> </a:t>
            </a:r>
            <a:r>
              <a:rPr lang="bg-BG" sz="2600" dirty="0" smtClean="0">
                <a:solidFill>
                  <a:srgbClr val="C00000"/>
                </a:solidFill>
              </a:rPr>
              <a:t>Колаж </a:t>
            </a:r>
            <a:r>
              <a:rPr lang="bg-BG" sz="2600" dirty="0">
                <a:solidFill>
                  <a:srgbClr val="C00000"/>
                </a:solidFill>
              </a:rPr>
              <a:t>с изгледи от Мадрид</a:t>
            </a:r>
            <a:r>
              <a:rPr lang="en-US" sz="2600" dirty="0">
                <a:solidFill>
                  <a:srgbClr val="C00000"/>
                </a:solidFill>
              </a:rPr>
              <a:t>&lt;/a&gt;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6847" y="997641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97384" y="207598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 </a:t>
            </a:r>
            <a:r>
              <a:rPr lang="bg-BG" sz="2800" b="1" dirty="0" smtClean="0"/>
              <a:t>Добавете хипервръзки в текста, като ги вмъкнете в параграфите /направете някои думи от параграфа хипервръзка/: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97384" y="5981109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2842" y="3736562"/>
            <a:ext cx="1149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>
                <a:solidFill>
                  <a:schemeClr val="accent1"/>
                </a:solidFill>
              </a:rPr>
              <a:t>&lt;p&gt;За повече информация  </a:t>
            </a:r>
            <a:r>
              <a:rPr lang="ru-RU" sz="3000" b="1" dirty="0">
                <a:solidFill>
                  <a:srgbClr val="FF0000"/>
                </a:solidFill>
              </a:rPr>
              <a:t>&lt;a href=http://w3schools.bg &gt;Посетете W3Schools.bg&lt;/a&gt;</a:t>
            </a:r>
            <a:r>
              <a:rPr lang="ru-RU" sz="3000" b="1" dirty="0">
                <a:solidFill>
                  <a:schemeClr val="accent1"/>
                </a:solidFill>
              </a:rPr>
              <a:t>&lt;/p</a:t>
            </a:r>
            <a:r>
              <a:rPr lang="ru-RU" sz="3000" b="1" dirty="0" smtClean="0">
                <a:solidFill>
                  <a:schemeClr val="accent1"/>
                </a:solidFill>
              </a:rPr>
              <a:t>&gt;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&lt;a target="_top" </a:t>
            </a:r>
            <a:r>
              <a:rPr lang="en-US" sz="3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href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="http://html.w3schools.bg" </a:t>
            </a:r>
            <a:r>
              <a:rPr lang="en-US" sz="3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rel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="</a:t>
            </a:r>
            <a:r>
              <a:rPr lang="en-US" sz="3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noopener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noreferrer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"&gt;HTML5 tutorial!&lt;/a&gt;</a:t>
            </a:r>
            <a:endParaRPr lang="bg-BG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384" y="2997947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ЗАДАЙТЕ: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6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2274838"/>
            <a:ext cx="1168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bg-BG" sz="280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Допълнителна информация – </a:t>
            </a:r>
          </a:p>
          <a:p>
            <a:pPr fontAlgn="base"/>
            <a:endParaRPr lang="bg-BG" sz="2800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pPr fontAlgn="base"/>
            <a:r>
              <a:rPr lang="en-US" sz="280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HTML </a:t>
            </a:r>
            <a:r>
              <a:rPr lang="bg-BG" sz="2800" dirty="0">
                <a:solidFill>
                  <a:schemeClr val="accent1"/>
                </a:solidFill>
                <a:latin typeface="Corbel" panose="020B0503020204020204" pitchFamily="34" charset="0"/>
              </a:rPr>
              <a:t>атрибутите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rel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= ” </a:t>
            </a:r>
            <a:r>
              <a:rPr lang="en-US" sz="2800" b="1" i="1" dirty="0" err="1">
                <a:solidFill>
                  <a:schemeClr val="accent1"/>
                </a:solidFill>
                <a:latin typeface="Corbel" panose="020B0503020204020204" pitchFamily="34" charset="0"/>
              </a:rPr>
              <a:t>noopener</a:t>
            </a:r>
            <a:r>
              <a:rPr lang="en-US" sz="2800" b="1" i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Corbel" panose="020B0503020204020204" pitchFamily="34" charset="0"/>
              </a:rPr>
              <a:t>noreferrer</a:t>
            </a:r>
            <a:r>
              <a:rPr lang="en-US" sz="2800" i="1" dirty="0">
                <a:solidFill>
                  <a:schemeClr val="accent1"/>
                </a:solidFill>
                <a:latin typeface="Corbel" panose="020B0503020204020204" pitchFamily="34" charset="0"/>
              </a:rPr>
              <a:t>”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 </a:t>
            </a:r>
            <a:r>
              <a:rPr lang="bg-BG" sz="2800" dirty="0">
                <a:solidFill>
                  <a:schemeClr val="accent1"/>
                </a:solidFill>
                <a:latin typeface="Corbel" panose="020B0503020204020204" pitchFamily="34" charset="0"/>
              </a:rPr>
              <a:t>се появяват във външни </a:t>
            </a:r>
            <a:r>
              <a:rPr lang="bg-BG" sz="280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хипервръзки. Използването им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 </a:t>
            </a:r>
            <a:r>
              <a:rPr lang="bg-BG" sz="2800" dirty="0">
                <a:solidFill>
                  <a:schemeClr val="accent1"/>
                </a:solidFill>
                <a:latin typeface="Corbel" panose="020B0503020204020204" pitchFamily="34" charset="0"/>
              </a:rPr>
              <a:t>предотвратява:</a:t>
            </a:r>
          </a:p>
          <a:p>
            <a:pPr fontAlgn="base"/>
            <a:r>
              <a:rPr lang="bg-BG" sz="280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- целевото </a:t>
            </a:r>
            <a:r>
              <a:rPr lang="bg-BG" sz="2800" dirty="0">
                <a:solidFill>
                  <a:schemeClr val="accent1"/>
                </a:solidFill>
                <a:latin typeface="Corbel" panose="020B0503020204020204" pitchFamily="34" charset="0"/>
              </a:rPr>
              <a:t>зареждане на връзката в същия раздел, където е щракнато върху връзката</a:t>
            </a:r>
          </a:p>
          <a:p>
            <a:pPr fontAlgn="base"/>
            <a:r>
              <a:rPr lang="bg-BG" sz="280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- обратната </a:t>
            </a:r>
            <a:r>
              <a:rPr lang="bg-BG" sz="2800" dirty="0">
                <a:solidFill>
                  <a:schemeClr val="accent1"/>
                </a:solidFill>
                <a:latin typeface="Corbel" panose="020B0503020204020204" pitchFamily="34" charset="0"/>
              </a:rPr>
              <a:t>връзка да не се показва като препоръчан трафик в анализите на целевия сайт</a:t>
            </a:r>
            <a:endParaRPr lang="bg-BG" sz="2800" b="0" i="0" dirty="0">
              <a:solidFill>
                <a:schemeClr val="accent1"/>
              </a:solidFill>
              <a:effectLst/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2308136"/>
            <a:ext cx="7442200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375174"/>
                </a:solidFill>
                <a:latin typeface="+mj-lt"/>
              </a:rPr>
              <a:t>Ако искате да попречите на външна връзка да поеме контрола върху първоначалния прозорец на браузъра на вашия потребител, ще искате да добавите атрибут </a:t>
            </a:r>
            <a:r>
              <a:rPr lang="ru-RU" sz="2800" b="1" dirty="0">
                <a:solidFill>
                  <a:srgbClr val="20292F"/>
                </a:solidFill>
                <a:latin typeface="+mj-lt"/>
              </a:rPr>
              <a:t>noopener</a:t>
            </a:r>
            <a:r>
              <a:rPr lang="ru-RU" sz="2800" dirty="0">
                <a:solidFill>
                  <a:srgbClr val="375174"/>
                </a:solidFill>
                <a:latin typeface="+mj-lt"/>
              </a:rPr>
              <a:t> .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09900" y="4741103"/>
            <a:ext cx="8953500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20292F"/>
                </a:solidFill>
                <a:latin typeface="+mj-lt"/>
              </a:rPr>
              <a:t>noreferrer</a:t>
            </a:r>
            <a:r>
              <a:rPr lang="ru-RU" sz="2800" dirty="0">
                <a:solidFill>
                  <a:srgbClr val="375174"/>
                </a:solidFill>
                <a:latin typeface="+mj-lt"/>
              </a:rPr>
              <a:t> не позволява на външните сайтове да знаят, че сте включили връзки към техни материали на вашия уебсайт. Това може да е важно за вас от съображения за поверителност или сигурност.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62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76" y="3890772"/>
            <a:ext cx="7901700" cy="28021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01800" y="1994315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2565442" y="5350525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586" y="1924997"/>
            <a:ext cx="9400871" cy="638592"/>
          </a:xfrm>
          <a:prstGeom prst="rect">
            <a:avLst/>
          </a:prstGeom>
          <a:solidFill>
            <a:srgbClr val="FBDA9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400" b="1" dirty="0" smtClean="0">
                <a:solidFill>
                  <a:schemeClr val="accent1"/>
                </a:solidFill>
                <a:latin typeface="+mj-lt"/>
              </a:rPr>
              <a:t>ЗАДАЙТЕ ВРЪЗКА КЪМ ИМЕЙЛ.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04682" y="4493690"/>
            <a:ext cx="11029950" cy="473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dirty="0" smtClean="0"/>
              <a:t>Въведете линка с желания имейл адрес: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&lt;a </a:t>
            </a:r>
            <a:r>
              <a:rPr lang="en-US" sz="2800" dirty="0" err="1">
                <a:solidFill>
                  <a:srgbClr val="C00000"/>
                </a:solidFill>
              </a:rPr>
              <a:t>href</a:t>
            </a:r>
            <a:r>
              <a:rPr lang="en-US" sz="2800" dirty="0">
                <a:solidFill>
                  <a:srgbClr val="C00000"/>
                </a:solidFill>
              </a:rPr>
              <a:t>="mailto:m.bankovska@unibit.bg" title="e-mail"&gt;</a:t>
            </a:r>
            <a:r>
              <a:rPr lang="bg-BG" sz="2800" dirty="0">
                <a:solidFill>
                  <a:srgbClr val="C00000"/>
                </a:solidFill>
              </a:rPr>
              <a:t>ас. М.Банковска&lt;/</a:t>
            </a:r>
            <a:r>
              <a:rPr lang="en-US" sz="2800" dirty="0">
                <a:solidFill>
                  <a:srgbClr val="C00000"/>
                </a:solidFill>
              </a:rPr>
              <a:t>a&gt;</a:t>
            </a:r>
            <a:endParaRPr lang="bg-BG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bg-BG" sz="2800" dirty="0"/>
          </a:p>
          <a:p>
            <a:endParaRPr lang="en-US" sz="28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658133" y="5839759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586" y="1924997"/>
            <a:ext cx="9400871" cy="638592"/>
          </a:xfrm>
          <a:prstGeom prst="rect">
            <a:avLst/>
          </a:prstGeom>
          <a:solidFill>
            <a:srgbClr val="FBDA9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400" b="1" dirty="0" smtClean="0">
                <a:solidFill>
                  <a:schemeClr val="accent1"/>
                </a:solidFill>
                <a:latin typeface="+mj-lt"/>
              </a:rPr>
              <a:t>ЗАДАЙТЕ ЦВЯТ НА ХИПЕРВРЪЗКИТЕ</a:t>
            </a:r>
            <a:r>
              <a:rPr lang="en-US" sz="2400" b="1" dirty="0" smtClean="0">
                <a:solidFill>
                  <a:schemeClr val="accent1"/>
                </a:solidFill>
                <a:latin typeface="+mj-lt"/>
              </a:rPr>
              <a:t>: </a:t>
            </a:r>
            <a:endParaRPr lang="en-US" sz="2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47298" y="6152624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581400"/>
            <a:ext cx="48514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&lt;style&gt;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a:link{color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: green;}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a:hover{color:#f106b7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;</a:t>
            </a:r>
            <a:endParaRPr lang="bg-BG" sz="2800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text-decoration: underline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;}</a:t>
            </a:r>
            <a:endParaRPr lang="bg-BG" sz="2800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&lt;/style&gt;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5954" y="2210313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9" name="TextBox 8"/>
          <p:cNvSpPr txBox="1"/>
          <p:nvPr/>
        </p:nvSpPr>
        <p:spPr>
          <a:xfrm>
            <a:off x="5854615" y="4121471"/>
            <a:ext cx="42622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* </a:t>
            </a:r>
            <a:r>
              <a:rPr lang="en-US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CSS </a:t>
            </a:r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кода от  </a:t>
            </a:r>
            <a:r>
              <a:rPr lang="en-US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&lt;style&gt;</a:t>
            </a:r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 </a:t>
            </a:r>
            <a:r>
              <a:rPr lang="en-US" sz="2500" b="1" dirty="0">
                <a:solidFill>
                  <a:schemeClr val="tx2"/>
                </a:solidFill>
                <a:latin typeface="Corbel" panose="020B0503020204020204" pitchFamily="34" charset="0"/>
              </a:rPr>
              <a:t>&lt;/</a:t>
            </a:r>
            <a:r>
              <a:rPr lang="en-US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style&gt;</a:t>
            </a:r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 се поставя в </a:t>
            </a:r>
            <a:r>
              <a:rPr lang="en-US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&lt;head&gt;</a:t>
            </a:r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 </a:t>
            </a:r>
            <a:r>
              <a:rPr lang="en-US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 </a:t>
            </a:r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частта на </a:t>
            </a:r>
            <a:r>
              <a:rPr lang="en-US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html </a:t>
            </a:r>
            <a:r>
              <a:rPr lang="bg-BG" sz="2500" b="1" dirty="0" smtClean="0">
                <a:solidFill>
                  <a:schemeClr val="tx2"/>
                </a:solidFill>
                <a:latin typeface="Corbel" panose="020B0503020204020204" pitchFamily="34" charset="0"/>
              </a:rPr>
              <a:t>документа Ви.</a:t>
            </a:r>
            <a:endParaRPr lang="en-US" sz="2500" b="1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endParaRPr lang="en-US" sz="2500" b="1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r>
              <a:rPr lang="bg-BG" sz="2500" dirty="0" smtClean="0">
                <a:solidFill>
                  <a:schemeClr val="tx2"/>
                </a:solidFill>
              </a:rPr>
              <a:t> </a:t>
            </a:r>
            <a:endParaRPr lang="en-US" sz="2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28482" y="5737828"/>
            <a:ext cx="11029950" cy="736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dirty="0" smtClean="0"/>
              <a:t>Синтаксис: </a:t>
            </a:r>
            <a:r>
              <a:rPr lang="en-US" sz="2800" dirty="0"/>
              <a:t>&lt;</a:t>
            </a:r>
            <a:r>
              <a:rPr lang="bg-BG" sz="2800" dirty="0"/>
              <a:t>отварящ таг</a:t>
            </a:r>
            <a:r>
              <a:rPr lang="en-US" sz="2800" dirty="0"/>
              <a:t>&gt;</a:t>
            </a:r>
            <a:r>
              <a:rPr lang="bg-BG" sz="2800" dirty="0"/>
              <a:t> и</a:t>
            </a:r>
            <a:r>
              <a:rPr lang="en-US" sz="2800" dirty="0"/>
              <a:t> &lt;</a:t>
            </a:r>
            <a:r>
              <a:rPr lang="bg-BG" sz="2800" dirty="0"/>
              <a:t>/затварящ таг</a:t>
            </a:r>
            <a:r>
              <a:rPr lang="en-US" sz="2800" dirty="0" smtClean="0"/>
              <a:t>&gt;</a:t>
            </a:r>
            <a:endParaRPr lang="bg-BG" sz="2800" dirty="0" smtClean="0"/>
          </a:p>
          <a:p>
            <a:r>
              <a:rPr lang="en-US" sz="2800" dirty="0" smtClean="0"/>
              <a:t>&lt;</a:t>
            </a:r>
            <a:r>
              <a:rPr lang="bg-BG" sz="2800" dirty="0" smtClean="0"/>
              <a:t> </a:t>
            </a:r>
            <a:r>
              <a:rPr lang="bg-BG" sz="2800" dirty="0"/>
              <a:t>таг</a:t>
            </a:r>
            <a:r>
              <a:rPr lang="en-US" sz="2800" dirty="0"/>
              <a:t>&gt;</a:t>
            </a:r>
            <a:r>
              <a:rPr lang="bg-BG" sz="2800" dirty="0"/>
              <a:t> текст</a:t>
            </a:r>
            <a:r>
              <a:rPr lang="en-US" sz="2800" dirty="0"/>
              <a:t> &lt;</a:t>
            </a:r>
            <a:r>
              <a:rPr lang="bg-BG" sz="2800" dirty="0"/>
              <a:t>/затварящ таг</a:t>
            </a:r>
            <a:r>
              <a:rPr lang="en-US" sz="2800" dirty="0"/>
              <a:t>&gt;</a:t>
            </a:r>
            <a:r>
              <a:rPr lang="bg-BG" sz="2800" dirty="0"/>
              <a:t>  </a:t>
            </a:r>
          </a:p>
          <a:p>
            <a:r>
              <a:rPr lang="bg-BG" sz="2800" dirty="0" smtClean="0"/>
              <a:t>Примери</a:t>
            </a:r>
            <a:r>
              <a:rPr lang="bg-BG" sz="2400" dirty="0" smtClean="0"/>
              <a:t>: </a:t>
            </a:r>
            <a:r>
              <a:rPr lang="en-US" sz="2400" dirty="0" smtClean="0"/>
              <a:t> &lt;body&gt;</a:t>
            </a:r>
            <a:r>
              <a:rPr lang="bg-BG" sz="2400" dirty="0" smtClean="0"/>
              <a:t> </a:t>
            </a:r>
            <a:r>
              <a:rPr lang="bg-BG" sz="2400" dirty="0"/>
              <a:t>и</a:t>
            </a:r>
            <a:r>
              <a:rPr lang="en-US" sz="2400" dirty="0"/>
              <a:t> &lt;</a:t>
            </a:r>
            <a:r>
              <a:rPr lang="bg-BG" sz="2400" dirty="0" smtClean="0"/>
              <a:t>/</a:t>
            </a:r>
            <a:r>
              <a:rPr lang="en-US" sz="2400" dirty="0" smtClean="0"/>
              <a:t>body&gt;</a:t>
            </a:r>
            <a:r>
              <a:rPr lang="bg-BG" sz="2400" dirty="0" smtClean="0"/>
              <a:t>  </a:t>
            </a:r>
            <a:r>
              <a:rPr lang="en-US" sz="2400" dirty="0" smtClean="0"/>
              <a:t>; &lt;head&gt;</a:t>
            </a:r>
            <a:r>
              <a:rPr lang="bg-BG" sz="2400" dirty="0" smtClean="0"/>
              <a:t> </a:t>
            </a:r>
            <a:r>
              <a:rPr lang="bg-BG" sz="2400" dirty="0"/>
              <a:t>и</a:t>
            </a:r>
            <a:r>
              <a:rPr lang="en-US" sz="2400" dirty="0"/>
              <a:t> &lt;</a:t>
            </a:r>
            <a:r>
              <a:rPr lang="bg-BG" sz="2400" dirty="0" smtClean="0"/>
              <a:t>/</a:t>
            </a:r>
            <a:r>
              <a:rPr lang="en-US" sz="2400" dirty="0" smtClean="0"/>
              <a:t>head&gt;</a:t>
            </a:r>
            <a:r>
              <a:rPr lang="bg-BG" sz="2400" dirty="0" smtClean="0"/>
              <a:t> </a:t>
            </a:r>
            <a:r>
              <a:rPr lang="en-US" sz="2400" dirty="0" smtClean="0"/>
              <a:t> ;  &lt;</a:t>
            </a:r>
            <a:r>
              <a:rPr lang="en-US" sz="2400" dirty="0"/>
              <a:t>p&gt;</a:t>
            </a:r>
            <a:r>
              <a:rPr lang="bg-BG" sz="2400" dirty="0"/>
              <a:t> и</a:t>
            </a:r>
            <a:r>
              <a:rPr lang="en-US" sz="2400" dirty="0"/>
              <a:t> &lt;</a:t>
            </a:r>
            <a:r>
              <a:rPr lang="bg-BG" sz="2400" dirty="0"/>
              <a:t>/</a:t>
            </a:r>
            <a:r>
              <a:rPr lang="en-US" sz="2400" dirty="0"/>
              <a:t>p&gt;</a:t>
            </a:r>
            <a:r>
              <a:rPr lang="bg-BG" sz="2400" dirty="0"/>
              <a:t> </a:t>
            </a:r>
          </a:p>
          <a:p>
            <a:pPr marL="0" indent="0">
              <a:buNone/>
            </a:pPr>
            <a:endParaRPr lang="bg-BG" sz="2800" dirty="0"/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Тагове, атрибути и влагане на тагове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482" y="2834626"/>
            <a:ext cx="11029950" cy="98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bg-BG" sz="2800" b="1" dirty="0" smtClean="0">
                <a:solidFill>
                  <a:schemeClr val="accent1"/>
                </a:solidFill>
              </a:rPr>
              <a:t>ТАГ:</a:t>
            </a:r>
          </a:p>
          <a:p>
            <a:pPr marL="0" indent="0" algn="just">
              <a:buNone/>
            </a:pPr>
            <a:r>
              <a:rPr lang="bg-BG" sz="2800" b="1" dirty="0" smtClean="0">
                <a:solidFill>
                  <a:schemeClr val="accent1"/>
                </a:solidFill>
              </a:rPr>
              <a:t>Запазена, специална дума, заградена от ъглови скоби, която се разпознава от всеки браузър като команда. Задачата на браузъра е да я интерпретира не като текст, а акто действие и да го извърши.</a:t>
            </a:r>
            <a:endParaRPr lang="bg-BG" sz="2800" b="1" dirty="0">
              <a:solidFill>
                <a:schemeClr val="accent1"/>
              </a:solidFill>
            </a:endParaRPr>
          </a:p>
          <a:p>
            <a:pPr algn="just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211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2511" y="1795433"/>
            <a:ext cx="6323439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2565442" y="5350525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25" y="3493008"/>
            <a:ext cx="7842507" cy="26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06884" y="206328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rbel" panose="020B0503020204020204" pitchFamily="34" charset="0"/>
              </a:rPr>
              <a:t> </a:t>
            </a:r>
            <a:r>
              <a:rPr lang="bg-BG" sz="2800" b="1" dirty="0" smtClean="0">
                <a:latin typeface="Corbel" panose="020B0503020204020204" pitchFamily="34" charset="0"/>
              </a:rPr>
              <a:t>Добавете </a:t>
            </a:r>
            <a:r>
              <a:rPr lang="en-US" sz="2800" b="1" dirty="0">
                <a:latin typeface="Corbel" panose="020B0503020204020204" pitchFamily="34" charset="0"/>
              </a:rPr>
              <a:t>&lt;</a:t>
            </a:r>
            <a:r>
              <a:rPr lang="en-US" sz="2800" b="1" dirty="0" err="1">
                <a:latin typeface="Corbel" panose="020B0503020204020204" pitchFamily="34" charset="0"/>
              </a:rPr>
              <a:t>blockquote</a:t>
            </a:r>
            <a:r>
              <a:rPr lang="en-US" sz="2800" b="1" dirty="0">
                <a:latin typeface="Corbel" panose="020B0503020204020204" pitchFamily="34" charset="0"/>
              </a:rPr>
              <a:t>&gt; </a:t>
            </a:r>
            <a:r>
              <a:rPr lang="en-US" sz="2800" b="1" dirty="0" smtClean="0">
                <a:latin typeface="Corbel" panose="020B0503020204020204" pitchFamily="34" charset="0"/>
              </a:rPr>
              <a:t>&lt;/</a:t>
            </a:r>
            <a:r>
              <a:rPr lang="en-US" sz="2800" b="1" dirty="0" err="1" smtClean="0">
                <a:latin typeface="Corbel" panose="020B0503020204020204" pitchFamily="34" charset="0"/>
              </a:rPr>
              <a:t>blockquote</a:t>
            </a:r>
            <a:r>
              <a:rPr lang="en-US" sz="2800" b="1" dirty="0">
                <a:latin typeface="Corbel" panose="020B0503020204020204" pitchFamily="34" charset="0"/>
              </a:rPr>
              <a:t>&gt; </a:t>
            </a:r>
            <a:r>
              <a:rPr lang="bg-BG" sz="2800" b="1" dirty="0" smtClean="0">
                <a:latin typeface="Corbel" panose="020B0503020204020204" pitchFamily="34" charset="0"/>
              </a:rPr>
              <a:t>към някой параграф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  <a:r>
              <a:rPr lang="en-US" sz="2800" b="1" dirty="0" smtClean="0">
                <a:latin typeface="Corbel" panose="020B0503020204020204" pitchFamily="34" charset="0"/>
              </a:rPr>
              <a:t>HTML </a:t>
            </a:r>
            <a:r>
              <a:rPr lang="bg-BG" sz="2800" b="1" dirty="0" smtClean="0">
                <a:latin typeface="Corbel" panose="020B0503020204020204" pitchFamily="34" charset="0"/>
              </a:rPr>
              <a:t>кода, частта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BODY</a:t>
            </a:r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: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2816995"/>
            <a:ext cx="10515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28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blockquote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&lt;p&gt;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Една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от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главните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културни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забележителности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града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е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музеят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Прадо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основан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от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Мария-Изабела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де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Браганса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втората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жена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Фердинанд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VII.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През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1819 г.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музеят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е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преместен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в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сегашното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си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здание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в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качеството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Кралски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музей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.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Зданието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музея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е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проектирано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през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1785 г.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от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архитекта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Хуан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де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Вилянуева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по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поръчка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на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крал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orbel" panose="020B0503020204020204" pitchFamily="34" charset="0"/>
              </a:rPr>
              <a:t>Карл</a:t>
            </a:r>
            <a:r>
              <a:rPr lang="en-US" sz="2800" dirty="0">
                <a:solidFill>
                  <a:schemeClr val="accent1"/>
                </a:solidFill>
                <a:latin typeface="Corbel" panose="020B0503020204020204" pitchFamily="34" charset="0"/>
              </a:rPr>
              <a:t> III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.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&lt;/p&gt;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&lt;/</a:t>
            </a:r>
            <a:r>
              <a:rPr lang="en-US" sz="28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blockquote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4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1054" y="2730838"/>
            <a:ext cx="609600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&lt;style&gt;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blockquote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{ font-weight: bold;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font-style: italic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;</a:t>
            </a:r>
            <a:endParaRPr lang="bg-BG" sz="2800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border-bottom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: 1px solid #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aaa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border-top: 1px solid #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aaa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; </a:t>
            </a:r>
            <a:endParaRPr lang="bg-BG" sz="2800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color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: #006699; }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&lt;/style&gt;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4054" y="1414349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3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6237" y="3128207"/>
            <a:ext cx="301592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2557511" y="4459371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57" y="1905226"/>
            <a:ext cx="8857943" cy="43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93254" y="1985887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направим заглавията с различен цвят: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774143"/>
            <a:ext cx="341630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&lt;style&gt;</a:t>
            </a: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h1{color: red;}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h2{color: #14a411</a:t>
            </a:r>
            <a:r>
              <a:rPr lang="en-US" sz="28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;}</a:t>
            </a:r>
            <a:endParaRPr lang="bg-BG" sz="2800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&lt;/style&gt;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3254" y="2277277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11" name="Rectangle 10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4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083816"/>
            <a:ext cx="7789672" cy="4747398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346237" y="3128207"/>
            <a:ext cx="3015924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Down Arrow 3"/>
          <p:cNvSpPr/>
          <p:nvPr/>
        </p:nvSpPr>
        <p:spPr>
          <a:xfrm rot="16200000">
            <a:off x="2557511" y="4459371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8415" y="2911739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6" name="Rectangle 5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415" y="4742350"/>
            <a:ext cx="854075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500" b="1" dirty="0">
                <a:solidFill>
                  <a:schemeClr val="accent1"/>
                </a:solidFill>
              </a:rPr>
              <a:t>&lt;h1 </a:t>
            </a:r>
            <a:r>
              <a:rPr lang="ru-RU" sz="3500" b="1" dirty="0">
                <a:solidFill>
                  <a:srgbClr val="C00000"/>
                </a:solidFill>
              </a:rPr>
              <a:t>class="tlt"&gt;</a:t>
            </a:r>
            <a:r>
              <a:rPr lang="ru-RU" sz="3500" b="1" dirty="0">
                <a:solidFill>
                  <a:schemeClr val="accent1"/>
                </a:solidFill>
              </a:rPr>
              <a:t>Име и лого на сайта&lt;/h1&gt;</a:t>
            </a:r>
            <a:endParaRPr lang="en-US" sz="35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1354" y="2127663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направим заглави</a:t>
            </a:r>
            <a:r>
              <a:rPr lang="en-US" sz="3200" b="1" dirty="0" smtClean="0"/>
              <a:t>e</a:t>
            </a:r>
            <a:r>
              <a:rPr lang="bg-BG" sz="3200" b="1" dirty="0" smtClean="0"/>
              <a:t>то по-интересно: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309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977205"/>
            <a:ext cx="4596246" cy="372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</a:rPr>
              <a:t>.</a:t>
            </a:r>
            <a:r>
              <a:rPr lang="en-US" sz="40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tlt</a:t>
            </a:r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{text-align: center;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text-transform: uppercase;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background-color: yellow;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width:20px 0px 20px 0px;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box-shadow: 6px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6px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8px;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border-radius: 20px;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font-family: Verdana;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0777" y="1384013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11" name="Rectangle 10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588000" y="4010204"/>
            <a:ext cx="48133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000" dirty="0" smtClean="0"/>
              <a:t>*За целта създаваме клас с наименование </a:t>
            </a:r>
            <a:r>
              <a:rPr lang="en-US" sz="3000" dirty="0" err="1" smtClean="0"/>
              <a:t>tlt</a:t>
            </a:r>
            <a:r>
              <a:rPr lang="en-US" sz="3000" dirty="0" smtClean="0"/>
              <a:t> </a:t>
            </a:r>
            <a:r>
              <a:rPr lang="bg-BG" sz="3000" dirty="0" smtClean="0"/>
              <a:t>към </a:t>
            </a:r>
            <a:r>
              <a:rPr lang="en-US" sz="3000" dirty="0" smtClean="0"/>
              <a:t>h1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0596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787782"/>
            <a:ext cx="10058400" cy="37980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3700" y="1333624"/>
            <a:ext cx="62738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41332" y="3170960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054" y="2035456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6" name="Rectangle 5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415" y="378539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&lt;p class="txt1"&gt;</a:t>
            </a:r>
            <a:r>
              <a:rPr lang="ru-RU" sz="2800" b="1" dirty="0">
                <a:solidFill>
                  <a:schemeClr val="accent1"/>
                </a:solidFill>
              </a:rPr>
              <a:t>Двата други големи музея на Мадрид – Центъра за изкуства „Кралица София“ и Музей </a:t>
            </a:r>
            <a:r>
              <a:rPr lang="ru-RU" sz="2800" b="1" dirty="0" smtClean="0">
                <a:solidFill>
                  <a:schemeClr val="accent1"/>
                </a:solidFill>
              </a:rPr>
              <a:t>Тисен-Борнемиса ...</a:t>
            </a:r>
          </a:p>
          <a:p>
            <a:r>
              <a:rPr lang="ru-RU" sz="2800" b="1" dirty="0" smtClean="0">
                <a:solidFill>
                  <a:schemeClr val="accent1"/>
                </a:solidFill>
              </a:rPr>
              <a:t>&lt;/p&gt;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3254" y="182914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още стилове към параграфите, например: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258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04682" y="6273801"/>
            <a:ext cx="1102995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dirty="0" smtClean="0"/>
              <a:t>Синтаксис, примери: </a:t>
            </a:r>
            <a:r>
              <a:rPr lang="en-US" sz="2800" dirty="0" smtClean="0"/>
              <a:t> </a:t>
            </a:r>
            <a:endParaRPr lang="bg-BG" sz="2800" dirty="0" smtClean="0"/>
          </a:p>
          <a:p>
            <a:pPr marL="0" indent="0">
              <a:buNone/>
            </a:pPr>
            <a:r>
              <a:rPr lang="en-US" sz="2800" dirty="0" smtClean="0"/>
              <a:t>&lt;</a:t>
            </a:r>
            <a:r>
              <a:rPr lang="bg-BG" sz="2800" dirty="0"/>
              <a:t>таг атрибут=</a:t>
            </a:r>
            <a:r>
              <a:rPr lang="en-US" sz="2800" dirty="0"/>
              <a:t>“</a:t>
            </a:r>
            <a:r>
              <a:rPr lang="bg-BG" sz="2800" dirty="0"/>
              <a:t>стойност</a:t>
            </a:r>
            <a:r>
              <a:rPr lang="en-US" sz="2800" dirty="0"/>
              <a:t>”&gt;</a:t>
            </a:r>
            <a:r>
              <a:rPr lang="bg-BG" sz="2800" dirty="0"/>
              <a:t> текст</a:t>
            </a:r>
            <a:r>
              <a:rPr lang="en-US" sz="2800" dirty="0"/>
              <a:t> &lt;/</a:t>
            </a:r>
            <a:r>
              <a:rPr lang="bg-BG" sz="2800" dirty="0"/>
              <a:t>таг</a:t>
            </a:r>
            <a:r>
              <a:rPr lang="en-US" sz="2800" dirty="0"/>
              <a:t>&gt;</a:t>
            </a:r>
            <a:r>
              <a:rPr lang="bg-BG" sz="2800" dirty="0"/>
              <a:t>  </a:t>
            </a:r>
          </a:p>
          <a:p>
            <a:pPr marL="0" indent="0">
              <a:buNone/>
            </a:pPr>
            <a:r>
              <a:rPr lang="en-US" sz="2800" dirty="0"/>
              <a:t>&lt;body </a:t>
            </a:r>
            <a:r>
              <a:rPr lang="en-US" sz="2800" dirty="0" err="1"/>
              <a:t>bgcolor</a:t>
            </a:r>
            <a:r>
              <a:rPr lang="bg-BG" sz="2800" dirty="0"/>
              <a:t>=</a:t>
            </a:r>
            <a:r>
              <a:rPr lang="en-US" sz="2800" dirty="0"/>
              <a:t>“blue”&gt;</a:t>
            </a:r>
            <a:r>
              <a:rPr lang="bg-BG" sz="2800" dirty="0"/>
              <a:t> </a:t>
            </a:r>
            <a:r>
              <a:rPr lang="en-US" sz="2800" dirty="0"/>
              <a:t> &lt;/body&gt;</a:t>
            </a:r>
            <a:r>
              <a:rPr lang="bg-BG" sz="2800" dirty="0"/>
              <a:t>  </a:t>
            </a:r>
          </a:p>
          <a:p>
            <a:pPr marL="0" indent="0">
              <a:buNone/>
            </a:pPr>
            <a:r>
              <a:rPr lang="bg-BG" sz="2800" dirty="0" smtClean="0"/>
              <a:t> </a:t>
            </a:r>
            <a:endParaRPr lang="bg-BG" sz="2800" dirty="0"/>
          </a:p>
          <a:p>
            <a:pPr marL="0" indent="0">
              <a:buNone/>
            </a:pPr>
            <a:endParaRPr lang="bg-BG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Тагове, атрибути и влагане на тагове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836591"/>
            <a:ext cx="11029950" cy="98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bg-BG" sz="2800" b="1" dirty="0" smtClean="0">
                <a:solidFill>
                  <a:schemeClr val="accent1"/>
                </a:solidFill>
              </a:rPr>
              <a:t>АТРИБУТ:</a:t>
            </a:r>
          </a:p>
          <a:p>
            <a:pPr marL="0" indent="0" algn="just">
              <a:buNone/>
            </a:pPr>
            <a:r>
              <a:rPr lang="bg-BG" sz="2800" b="1" dirty="0" smtClean="0">
                <a:solidFill>
                  <a:schemeClr val="accent1"/>
                </a:solidFill>
              </a:rPr>
              <a:t>Атрибутите се наричат още параметри, които дават допълнителна информация за съответните елементи. Таговете, заедно с атрибутите образуват</a:t>
            </a:r>
            <a:r>
              <a:rPr lang="en-US" sz="2800" b="1" dirty="0" smtClean="0">
                <a:solidFill>
                  <a:schemeClr val="accent1"/>
                </a:solidFill>
              </a:rPr>
              <a:t> HTML </a:t>
            </a:r>
            <a:r>
              <a:rPr lang="bg-BG" sz="2800" b="1" dirty="0" smtClean="0">
                <a:solidFill>
                  <a:schemeClr val="accent1"/>
                </a:solidFill>
              </a:rPr>
              <a:t>елементи, които оформят всички атрибути на страницата – заглавие, параграфи, хипервръзки,фон.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972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500" y="3429420"/>
            <a:ext cx="701040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.txt1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{ font-family: Book Antiqua;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line-height: 180%; </a:t>
            </a:r>
          </a:p>
          <a:p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text-align:justify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border:2px double green;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overflow: auto;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padding: 20px}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874685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</a:t>
            </a:r>
            <a:r>
              <a:rPr lang="bg-BG" sz="3500" dirty="0" smtClean="0"/>
              <a:t>нека дефинираме следния клас: По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11" name="Rectangle 10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76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91051"/>
            <a:ext cx="46990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3444832" y="5393460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47798"/>
            <a:ext cx="7202817" cy="49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93254" y="182914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многоколонен текст: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774143"/>
            <a:ext cx="7010400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3000" b="1" dirty="0">
                <a:solidFill>
                  <a:srgbClr val="C00000"/>
                </a:solidFill>
              </a:rPr>
              <a:t>&lt;p class="mcol"&gt;</a:t>
            </a:r>
            <a:r>
              <a:rPr lang="ru-RU" sz="3000" b="1" dirty="0">
                <a:solidFill>
                  <a:schemeClr val="accent1"/>
                </a:solidFill>
              </a:rPr>
              <a:t>Разположен на </a:t>
            </a:r>
            <a:r>
              <a:rPr lang="en-US" sz="3000" b="1" dirty="0" smtClean="0">
                <a:solidFill>
                  <a:schemeClr val="accent1"/>
                </a:solidFill>
              </a:rPr>
              <a:t>…..</a:t>
            </a:r>
            <a:r>
              <a:rPr lang="en-US" sz="3000" b="1" dirty="0" smtClean="0">
                <a:solidFill>
                  <a:srgbClr val="C00000"/>
                </a:solidFill>
              </a:rPr>
              <a:t>&lt;/p&gt;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3254" y="2277277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11" name="Rectangle 10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40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054" y="2035456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6" name="Rectangle 5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414" y="3785394"/>
            <a:ext cx="78105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C00000"/>
                </a:solidFill>
              </a:rPr>
              <a:t>.</a:t>
            </a:r>
            <a:r>
              <a:rPr lang="en-US" sz="3000" b="1" dirty="0" err="1">
                <a:solidFill>
                  <a:srgbClr val="C00000"/>
                </a:solidFill>
              </a:rPr>
              <a:t>mcol</a:t>
            </a:r>
            <a:r>
              <a:rPr lang="en-US" sz="3000" b="1" dirty="0">
                <a:solidFill>
                  <a:srgbClr val="C00000"/>
                </a:solidFill>
              </a:rPr>
              <a:t> </a:t>
            </a:r>
            <a:r>
              <a:rPr lang="en-US" sz="3000" b="1" dirty="0">
                <a:solidFill>
                  <a:schemeClr val="accent1"/>
                </a:solidFill>
              </a:rPr>
              <a:t>{column-count: 3; </a:t>
            </a:r>
            <a:endParaRPr lang="bg-BG" sz="3000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accent1"/>
                </a:solidFill>
              </a:rPr>
              <a:t>column-gap</a:t>
            </a:r>
            <a:r>
              <a:rPr lang="en-US" sz="3000" b="1" dirty="0">
                <a:solidFill>
                  <a:schemeClr val="accent1"/>
                </a:solidFill>
              </a:rPr>
              <a:t>: 50px;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accent1"/>
                </a:solidFill>
              </a:rPr>
              <a:t>column-rule: 2px #F48580 double</a:t>
            </a:r>
            <a:r>
              <a:rPr lang="en-US" sz="3000" b="1" dirty="0" smtClean="0">
                <a:solidFill>
                  <a:schemeClr val="accent1"/>
                </a:solidFill>
              </a:rPr>
              <a:t>;</a:t>
            </a:r>
            <a:endParaRPr lang="bg-BG" sz="3000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accent1"/>
                </a:solidFill>
              </a:rPr>
              <a:t>}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91051"/>
            <a:ext cx="7150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7" y="4919734"/>
            <a:ext cx="9870460" cy="14175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56100" y="3987800"/>
            <a:ext cx="0" cy="931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708900" y="4000500"/>
            <a:ext cx="12700" cy="1054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3254" y="182914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фон на страницата: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673100" y="3940588"/>
            <a:ext cx="5850191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body {background-color:#c0fed7;}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1500" y="2394709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11" name="Rectangle 10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8800" y="1892347"/>
            <a:ext cx="107442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bg-BG" sz="3500" dirty="0" smtClean="0"/>
              <a:t>Може да добавим картина за фон с намалено </a:t>
            </a:r>
            <a:r>
              <a:rPr lang="en-US" sz="3500" dirty="0" smtClean="0"/>
              <a:t>opacity. </a:t>
            </a:r>
            <a:endParaRPr lang="bg-BG" sz="3500" dirty="0"/>
          </a:p>
          <a:p>
            <a:pPr marL="0" indent="0">
              <a:buNone/>
            </a:pPr>
            <a:r>
              <a:rPr lang="bg-BG" sz="3500" dirty="0" smtClean="0"/>
              <a:t>За целта трябва да изтеглим изображението, което искаме и да зададем</a:t>
            </a:r>
            <a:r>
              <a:rPr lang="en-US" sz="3500" dirty="0" smtClean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660400" y="3686835"/>
            <a:ext cx="6426200" cy="2400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&lt;style&gt;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body  {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  background-image: </a:t>
            </a:r>
            <a:r>
              <a:rPr lang="en-US" sz="3000" b="1" dirty="0" err="1" smtClean="0">
                <a:solidFill>
                  <a:schemeClr val="accent1"/>
                </a:solidFill>
                <a:latin typeface="Corbel" panose="020B0503020204020204" pitchFamily="34" charset="0"/>
              </a:rPr>
              <a:t>url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("prado.jpg</a:t>
            </a:r>
            <a:r>
              <a:rPr lang="en-US" sz="30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");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  opacity: 0.5;</a:t>
            </a:r>
            <a:r>
              <a:rPr lang="en-US" sz="3000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}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&lt;/style&gt;</a:t>
            </a:r>
            <a:endParaRPr lang="ru-RU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74000" y="4595900"/>
            <a:ext cx="44577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* </a:t>
            </a:r>
            <a:r>
              <a:rPr lang="bg-BG" sz="2800" dirty="0" smtClean="0"/>
              <a:t>името на картинката, която искаме да използваме</a:t>
            </a:r>
            <a:endParaRPr lang="en-US" sz="2800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965950" y="4887163"/>
            <a:ext cx="908050" cy="129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9454" y="2283324"/>
            <a:ext cx="732674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подреден и неподреден списъци: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3067" y="1595021"/>
            <a:ext cx="3821565" cy="5262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C00000"/>
                </a:solidFill>
              </a:rPr>
              <a:t>&lt;h4&gt;Списъци&lt;/h4&gt;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&lt;ul&gt;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&lt;li&gt;Мадрид&lt;/li&gt;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&lt;li&gt;Барселона&lt;/li&gt;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&lt;li&gt;Валенсия&lt;/li&gt;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&lt;/ul&gt;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&lt;ol&gt; 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&lt;li&gt;море&lt;/li&gt;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&lt;li&gt;слънце&lt;/li&gt;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&lt;li&gt;храна&lt;/li&gt;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&lt;/ol&gt;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6954" y="3458377"/>
            <a:ext cx="65520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658133" y="59861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086600" y="4140200"/>
            <a:ext cx="469900" cy="3683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049951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0" y="1892347"/>
            <a:ext cx="4510024" cy="4658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266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9454" y="2283324"/>
            <a:ext cx="1114944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Атрибутът </a:t>
            </a:r>
            <a:r>
              <a:rPr lang="en-US" sz="3200" b="1" dirty="0" smtClean="0"/>
              <a:t>id</a:t>
            </a:r>
            <a:r>
              <a:rPr lang="bg-BG" sz="3200" b="1" dirty="0" smtClean="0"/>
              <a:t> – отнася се за точно конкретен елемент от страницата и кода: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6375401" y="3845828"/>
            <a:ext cx="5930732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1"/>
                </a:solidFill>
              </a:rPr>
              <a:t>&lt;h4&gt;Списъци&lt;/h4&gt;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&lt;ul&gt;</a:t>
            </a:r>
          </a:p>
          <a:p>
            <a:r>
              <a:rPr lang="it-IT" sz="2800" b="1" dirty="0">
                <a:solidFill>
                  <a:srgbClr val="C00000"/>
                </a:solidFill>
              </a:rPr>
              <a:t>	&lt;li id="one"&gt;Мадрид&lt;/li&gt;	</a:t>
            </a:r>
            <a:r>
              <a:rPr lang="it-IT" sz="2800" b="1" dirty="0">
                <a:solidFill>
                  <a:schemeClr val="accent1"/>
                </a:solidFill>
              </a:rPr>
              <a:t>&lt;li&gt;Барселона&lt;/li&gt;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&lt;li&gt;Валенсия&lt;/li&gt;</a:t>
            </a:r>
          </a:p>
          <a:p>
            <a:r>
              <a:rPr lang="it-IT" sz="2800" b="1" dirty="0">
                <a:solidFill>
                  <a:schemeClr val="accent1"/>
                </a:solidFill>
              </a:rPr>
              <a:t>	&lt;/ul</a:t>
            </a:r>
            <a:r>
              <a:rPr lang="it-IT" sz="2800" b="1" dirty="0" smtClean="0">
                <a:solidFill>
                  <a:schemeClr val="accent1"/>
                </a:solidFill>
              </a:rPr>
              <a:t>&gt;</a:t>
            </a:r>
            <a:r>
              <a:rPr lang="it-IT" sz="2800" b="1" dirty="0">
                <a:solidFill>
                  <a:schemeClr val="accent1"/>
                </a:solidFill>
              </a:rPr>
              <a:t>	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9004" y="2652395"/>
            <a:ext cx="63869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5" name="Rectangle 4"/>
          <p:cNvSpPr/>
          <p:nvPr/>
        </p:nvSpPr>
        <p:spPr>
          <a:xfrm>
            <a:off x="658133" y="59861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4717" y="4319280"/>
            <a:ext cx="43815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dirty="0" smtClean="0"/>
              <a:t>*В </a:t>
            </a:r>
            <a:r>
              <a:rPr lang="bg-BG" sz="2500" dirty="0" smtClean="0"/>
              <a:t>йерархията той е по-важен от </a:t>
            </a:r>
            <a:r>
              <a:rPr lang="en-US" sz="2500" dirty="0" smtClean="0"/>
              <a:t>CSS</a:t>
            </a:r>
            <a:r>
              <a:rPr lang="bg-BG" sz="2500" dirty="0" smtClean="0"/>
              <a:t> стила добавен към конкретен елемент.</a:t>
            </a: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5561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599" y="963185"/>
            <a:ext cx="8730915" cy="748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3200" b="1" dirty="0" smtClean="0"/>
              <a:t>СТРУКТУРА НА </a:t>
            </a:r>
            <a:r>
              <a:rPr lang="en-US" sz="3200" b="1" dirty="0" smtClean="0"/>
              <a:t>HTML </a:t>
            </a:r>
            <a:r>
              <a:rPr lang="bg-BG" sz="3200" b="1" dirty="0" smtClean="0"/>
              <a:t>СТРАНИЦАТА</a:t>
            </a:r>
            <a:endParaRPr lang="en-US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9" y="1779808"/>
            <a:ext cx="8382000" cy="480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11" y="3714901"/>
            <a:ext cx="1903175" cy="1364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93" y="3713740"/>
            <a:ext cx="2030642" cy="1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576" y="3662430"/>
            <a:ext cx="5930732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#</a:t>
            </a:r>
            <a:r>
              <a:rPr lang="en-US" sz="2800" b="1" dirty="0">
                <a:solidFill>
                  <a:srgbClr val="C00000"/>
                </a:solidFill>
              </a:rPr>
              <a:t>one </a:t>
            </a:r>
            <a:r>
              <a:rPr lang="en-US" sz="2800" b="1" dirty="0">
                <a:solidFill>
                  <a:schemeClr val="accent1"/>
                </a:solidFill>
              </a:rPr>
              <a:t>{font-family: Arial;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font-weight: bold;}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9004" y="1717939"/>
            <a:ext cx="63869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style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4" name="Rectangle 3"/>
          <p:cNvSpPr/>
          <p:nvPr/>
        </p:nvSpPr>
        <p:spPr>
          <a:xfrm>
            <a:off x="9647298" y="59226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9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049951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24" y="1892347"/>
            <a:ext cx="4824476" cy="48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9454" y="1746185"/>
            <a:ext cx="934121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</a:t>
            </a:r>
            <a:r>
              <a:rPr lang="en-US" sz="3200" b="1" dirty="0" smtClean="0"/>
              <a:t> </a:t>
            </a:r>
            <a:r>
              <a:rPr lang="bg-BG" sz="3200" b="1" dirty="0" smtClean="0"/>
              <a:t>долни индекси в страницата: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607208"/>
            <a:ext cx="11277432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pt-BR" sz="2800" b="1" dirty="0">
              <a:solidFill>
                <a:srgbClr val="C00000"/>
              </a:solidFill>
            </a:endParaRPr>
          </a:p>
          <a:p>
            <a:r>
              <a:rPr lang="pt-BR" sz="2800" b="1" dirty="0">
                <a:solidFill>
                  <a:srgbClr val="C00000"/>
                </a:solidFill>
              </a:rPr>
              <a:t>	&lt;p&gt;H2O ; ax2+bx2=0&lt;/p&gt;</a:t>
            </a:r>
          </a:p>
          <a:p>
            <a:r>
              <a:rPr lang="pt-BR" sz="2800" b="1" dirty="0">
                <a:solidFill>
                  <a:srgbClr val="C00000"/>
                </a:solidFill>
              </a:rPr>
              <a:t>	&lt;p&gt; H &lt;</a:t>
            </a:r>
            <a:r>
              <a:rPr lang="pt-BR" sz="2800" b="1" dirty="0" smtClean="0">
                <a:solidFill>
                  <a:srgbClr val="C00000"/>
                </a:solidFill>
              </a:rPr>
              <a:t>su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pt-BR" sz="2800" b="1" dirty="0" smtClean="0">
                <a:solidFill>
                  <a:srgbClr val="C00000"/>
                </a:solidFill>
              </a:rPr>
              <a:t>&gt; </a:t>
            </a:r>
            <a:r>
              <a:rPr lang="pt-BR" sz="2800" b="1" dirty="0">
                <a:solidFill>
                  <a:srgbClr val="C00000"/>
                </a:solidFill>
              </a:rPr>
              <a:t>2 &lt;/</a:t>
            </a:r>
            <a:r>
              <a:rPr lang="pt-BR" sz="2800" b="1" dirty="0" smtClean="0">
                <a:solidFill>
                  <a:srgbClr val="C00000"/>
                </a:solidFill>
              </a:rPr>
              <a:t>su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pt-BR" sz="2800" b="1" dirty="0" smtClean="0">
                <a:solidFill>
                  <a:srgbClr val="C00000"/>
                </a:solidFill>
              </a:rPr>
              <a:t>&gt;0 </a:t>
            </a:r>
            <a:r>
              <a:rPr lang="pt-BR" sz="2800" b="1" dirty="0">
                <a:solidFill>
                  <a:srgbClr val="C00000"/>
                </a:solidFill>
              </a:rPr>
              <a:t>; ax &lt;</a:t>
            </a:r>
            <a:r>
              <a:rPr lang="pt-BR" sz="2800" b="1" dirty="0" smtClean="0">
                <a:solidFill>
                  <a:srgbClr val="C00000"/>
                </a:solidFill>
              </a:rPr>
              <a:t>su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pt-BR" sz="2800" b="1" dirty="0" smtClean="0">
                <a:solidFill>
                  <a:srgbClr val="C00000"/>
                </a:solidFill>
              </a:rPr>
              <a:t>&gt; </a:t>
            </a:r>
            <a:r>
              <a:rPr lang="pt-BR" sz="2800" b="1" dirty="0">
                <a:solidFill>
                  <a:srgbClr val="C00000"/>
                </a:solidFill>
              </a:rPr>
              <a:t>2 &lt;/</a:t>
            </a:r>
            <a:r>
              <a:rPr lang="pt-BR" sz="2800" b="1" dirty="0" smtClean="0">
                <a:solidFill>
                  <a:srgbClr val="C00000"/>
                </a:solidFill>
              </a:rPr>
              <a:t>su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pt-BR" sz="2800" b="1" dirty="0" smtClean="0">
                <a:solidFill>
                  <a:srgbClr val="C00000"/>
                </a:solidFill>
              </a:rPr>
              <a:t>&gt; </a:t>
            </a:r>
            <a:r>
              <a:rPr lang="pt-BR" sz="2800" b="1" dirty="0">
                <a:solidFill>
                  <a:srgbClr val="C00000"/>
                </a:solidFill>
              </a:rPr>
              <a:t>&gt; &lt;/p</a:t>
            </a:r>
            <a:r>
              <a:rPr lang="pt-BR" sz="2800" b="1" dirty="0" smtClean="0">
                <a:solidFill>
                  <a:srgbClr val="C00000"/>
                </a:solidFill>
              </a:rPr>
              <a:t>&gt;</a:t>
            </a:r>
          </a:p>
          <a:p>
            <a:endParaRPr lang="pt-BR" sz="2800" b="1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2504" y="1972390"/>
            <a:ext cx="6323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9609366" y="6036965"/>
            <a:ext cx="2087334" cy="503535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8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049951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41" y="3555608"/>
            <a:ext cx="5972673" cy="26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9454" y="1746185"/>
            <a:ext cx="934121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</a:t>
            </a:r>
            <a:r>
              <a:rPr lang="en-US" sz="3200" b="1" dirty="0" smtClean="0"/>
              <a:t> </a:t>
            </a:r>
            <a:r>
              <a:rPr lang="bg-BG" sz="3200" b="1" dirty="0" smtClean="0"/>
              <a:t>горни индекси в страницата: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607208"/>
            <a:ext cx="11277432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&lt;p&gt;H2O ; ax2+bx2=0&lt;/p&gt;</a:t>
            </a:r>
          </a:p>
          <a:p>
            <a:r>
              <a:rPr lang="pt-BR" sz="2800" b="1" dirty="0">
                <a:solidFill>
                  <a:srgbClr val="C00000"/>
                </a:solidFill>
              </a:rPr>
              <a:t>	&lt;p&gt; H &lt;sup&gt; 2 &lt;/sup&gt;0 ; ax &lt;sup&gt; 2 &lt;/sup&gt;+ bx &lt;sup&gt; 2 &lt;/sup&gt;=0 &lt;/p&gt;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2504" y="1972390"/>
            <a:ext cx="6323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9609366" y="6036965"/>
            <a:ext cx="2087334" cy="503535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1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3625595"/>
            <a:ext cx="4165600" cy="2595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049951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9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632743"/>
            <a:ext cx="114427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Кодовете на символите винаги започват с амперсанд (&amp;) и завършват с точка и запетая (;). </a:t>
            </a:r>
            <a:endParaRPr lang="ru-RU" sz="2800" b="1" dirty="0" smtClean="0">
              <a:solidFill>
                <a:schemeClr val="accent1"/>
              </a:solidFill>
            </a:endParaRPr>
          </a:p>
          <a:p>
            <a:endParaRPr lang="ru-RU" sz="2800" b="1" dirty="0">
              <a:solidFill>
                <a:schemeClr val="accent1"/>
              </a:solidFill>
            </a:endParaRPr>
          </a:p>
          <a:p>
            <a:pPr marL="457200" indent="-457200">
              <a:buFontTx/>
              <a:buChar char="-"/>
            </a:pPr>
            <a:r>
              <a:rPr lang="ru-RU" sz="2800" b="1" dirty="0" smtClean="0">
                <a:solidFill>
                  <a:schemeClr val="accent1"/>
                </a:solidFill>
              </a:rPr>
              <a:t>Цифровите </a:t>
            </a:r>
            <a:r>
              <a:rPr lang="ru-RU" sz="2800" b="1" dirty="0">
                <a:solidFill>
                  <a:schemeClr val="accent1"/>
                </a:solidFill>
              </a:rPr>
              <a:t>кодове винаги започват с амперсанд и диез (&amp;#) и завършват с точка и запетая (;). Например кодът на популярния символ за авторско право </a:t>
            </a:r>
            <a:r>
              <a:rPr lang="ru-RU" sz="2800" b="1" dirty="0">
                <a:solidFill>
                  <a:srgbClr val="C00000"/>
                </a:solidFill>
              </a:rPr>
              <a:t>© </a:t>
            </a:r>
            <a:r>
              <a:rPr lang="ru-RU" sz="2800" b="1" dirty="0">
                <a:solidFill>
                  <a:srgbClr val="002060"/>
                </a:solidFill>
              </a:rPr>
              <a:t>е</a:t>
            </a:r>
            <a:r>
              <a:rPr lang="ru-RU" sz="2800" b="1" dirty="0">
                <a:solidFill>
                  <a:srgbClr val="C00000"/>
                </a:solidFill>
              </a:rPr>
              <a:t> </a:t>
            </a:r>
            <a:r>
              <a:rPr lang="ru-RU" sz="4000" b="1" dirty="0">
                <a:solidFill>
                  <a:srgbClr val="C00000"/>
                </a:solidFill>
              </a:rPr>
              <a:t>&amp;#169</a:t>
            </a:r>
            <a:r>
              <a:rPr lang="ru-RU" sz="4000" b="1" dirty="0" smtClean="0">
                <a:solidFill>
                  <a:srgbClr val="C00000"/>
                </a:solidFill>
              </a:rPr>
              <a:t>;</a:t>
            </a:r>
            <a:r>
              <a:rPr lang="en-US" sz="40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smtClean="0">
                <a:solidFill>
                  <a:schemeClr val="accent1"/>
                </a:solidFill>
              </a:rPr>
              <a:t>.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>
                <a:solidFill>
                  <a:schemeClr val="accent1"/>
                </a:solidFill>
              </a:rPr>
              <a:t>Същият символ може да се изпише и чрез амперсанд, следван от думата copy и точка и запетая – &amp;copy</a:t>
            </a:r>
            <a:r>
              <a:rPr lang="ru-RU" sz="2800" b="1" dirty="0" smtClean="0">
                <a:solidFill>
                  <a:schemeClr val="accent1"/>
                </a:solidFill>
              </a:rPr>
              <a:t>;.</a:t>
            </a:r>
          </a:p>
          <a:p>
            <a:pPr marL="457200" indent="-457200">
              <a:buFontTx/>
              <a:buChar char="-"/>
            </a:pPr>
            <a:endParaRPr lang="ru-RU" sz="2800" b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9454" y="1746185"/>
            <a:ext cx="934121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</a:t>
            </a:r>
            <a:r>
              <a:rPr lang="en-US" sz="3200" b="1" dirty="0" smtClean="0"/>
              <a:t> </a:t>
            </a:r>
            <a:r>
              <a:rPr lang="bg-BG" sz="3200" b="1" dirty="0" smtClean="0"/>
              <a:t>символи: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167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2274838"/>
            <a:ext cx="110488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b="1" dirty="0" smtClean="0">
                <a:solidFill>
                  <a:schemeClr val="accent1"/>
                </a:solidFill>
              </a:rPr>
              <a:t>Чрез </a:t>
            </a:r>
            <a:r>
              <a:rPr lang="ru-RU" sz="2800" b="1" dirty="0">
                <a:solidFill>
                  <a:schemeClr val="accent1"/>
                </a:solidFill>
              </a:rPr>
              <a:t>ползването на кодовете за символи може да се представи и </a:t>
            </a:r>
            <a:r>
              <a:rPr lang="ru-RU" sz="2800" b="1" dirty="0" smtClean="0">
                <a:solidFill>
                  <a:schemeClr val="accent1"/>
                </a:solidFill>
              </a:rPr>
              <a:t>знакът за ударение в българския език. </a:t>
            </a:r>
            <a:r>
              <a:rPr lang="ru-RU" sz="2800" b="1" dirty="0">
                <a:solidFill>
                  <a:schemeClr val="accent1"/>
                </a:solidFill>
              </a:rPr>
              <a:t>Например кодът </a:t>
            </a:r>
            <a:r>
              <a:rPr lang="ru-RU" sz="2800" b="1" dirty="0">
                <a:solidFill>
                  <a:srgbClr val="C00000"/>
                </a:solidFill>
              </a:rPr>
              <a:t>a&amp;#768;</a:t>
            </a:r>
            <a:r>
              <a:rPr lang="ru-RU" sz="2800" b="1" dirty="0">
                <a:solidFill>
                  <a:schemeClr val="accent1"/>
                </a:solidFill>
              </a:rPr>
              <a:t> ще се изобрази като </a:t>
            </a:r>
            <a:r>
              <a:rPr lang="ru-RU" sz="2800" b="1" dirty="0">
                <a:solidFill>
                  <a:srgbClr val="C00000"/>
                </a:solidFill>
              </a:rPr>
              <a:t>à</a:t>
            </a:r>
            <a:r>
              <a:rPr lang="ru-RU" sz="2800" b="1" dirty="0">
                <a:solidFill>
                  <a:schemeClr val="accent1"/>
                </a:solidFill>
              </a:rPr>
              <a:t>. За да поставите ударение на някоя буква, след нея изписвате кода </a:t>
            </a:r>
            <a:r>
              <a:rPr lang="ru-RU" sz="2800" b="1" dirty="0">
                <a:solidFill>
                  <a:srgbClr val="C00000"/>
                </a:solidFill>
              </a:rPr>
              <a:t>&amp;#768</a:t>
            </a:r>
            <a:r>
              <a:rPr lang="ru-RU" sz="2800" b="1" dirty="0" smtClean="0">
                <a:solidFill>
                  <a:srgbClr val="C00000"/>
                </a:solidFill>
              </a:rPr>
              <a:t>;</a:t>
            </a:r>
            <a:r>
              <a:rPr lang="ru-RU" sz="2800" b="1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endParaRPr lang="ru-RU" sz="2800" b="1" dirty="0">
              <a:solidFill>
                <a:schemeClr val="accent1"/>
              </a:solidFill>
            </a:endParaRPr>
          </a:p>
          <a:p>
            <a:pPr marL="457200" indent="-457200">
              <a:buFontTx/>
              <a:buChar char="-"/>
            </a:pPr>
            <a:r>
              <a:rPr lang="ru-RU" sz="2800" b="1" dirty="0" smtClean="0">
                <a:solidFill>
                  <a:schemeClr val="accent1"/>
                </a:solidFill>
              </a:rPr>
              <a:t>Резервираните </a:t>
            </a:r>
            <a:r>
              <a:rPr lang="ru-RU" sz="2800" b="1" dirty="0">
                <a:solidFill>
                  <a:schemeClr val="accent1"/>
                </a:solidFill>
              </a:rPr>
              <a:t>за HTML символи като &lt; и &gt; също трябва да се поставят като кодове в HTML кода, когато искате те да се визуализират, а не да се интерпретират от уеб браузъра</a:t>
            </a:r>
            <a:r>
              <a:rPr lang="ru-RU" sz="2800" b="1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endParaRPr lang="ru-RU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1" y="2256536"/>
            <a:ext cx="11369675" cy="40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312"/>
            <a:ext cx="10816269" cy="29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3" y="1582348"/>
            <a:ext cx="7643078" cy="4740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265714" y="1175657"/>
            <a:ext cx="5878286" cy="40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278586" y="4620986"/>
            <a:ext cx="865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88929" y="906997"/>
            <a:ext cx="1943100" cy="5373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head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437915" y="4352326"/>
            <a:ext cx="1943100" cy="5373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body</a:t>
            </a:r>
            <a:endParaRPr lang="en-US" sz="2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388929" y="4889645"/>
            <a:ext cx="2557974" cy="1624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000" dirty="0" smtClean="0"/>
              <a:t>Секция със съдържанието на страницата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329056" y="1554532"/>
            <a:ext cx="2557974" cy="1624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000" dirty="0" smtClean="0"/>
              <a:t>Секция със служебна информация към браузъра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206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812847"/>
            <a:ext cx="9474200" cy="61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054" y="2035456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поставете следния код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6" name="Rectangle 5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415" y="3785394"/>
            <a:ext cx="6096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&lt;p&gt;&amp;#36&lt;/p&gt;</a:t>
            </a:r>
            <a:endParaRPr lang="en-US" sz="35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3254" y="182914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Задайте някой от изброените символи:</a:t>
            </a:r>
            <a:endParaRPr 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0850" y="4465360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28" y="4465360"/>
            <a:ext cx="1566672" cy="21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93254" y="2289665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всяка първа буква на параграфа да е голяма и цветна: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465637"/>
            <a:ext cx="79756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Corbel" panose="020B0503020204020204" pitchFamily="34" charset="0"/>
              </a:rPr>
              <a:t>p:first-letter </a:t>
            </a:r>
            <a:r>
              <a:rPr lang="en-US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{ color: #F48580; font-weight: bold; font-size:30px; font-family: 'Helvetica', bold;}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872445"/>
            <a:ext cx="1116441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000" dirty="0" smtClean="0"/>
              <a:t>В </a:t>
            </a:r>
            <a:r>
              <a:rPr lang="en-US" sz="3000" dirty="0" smtClean="0"/>
              <a:t>style </a:t>
            </a:r>
            <a:r>
              <a:rPr lang="ru-RU" sz="3000" dirty="0" smtClean="0"/>
              <a:t>частта </a:t>
            </a:r>
            <a:r>
              <a:rPr lang="bg-BG" sz="3000" dirty="0" smtClean="0"/>
              <a:t>по</a:t>
            </a:r>
            <a:r>
              <a:rPr lang="ru-RU" sz="3000" dirty="0" smtClean="0"/>
              <a:t>ставете кода</a:t>
            </a:r>
            <a:r>
              <a:rPr lang="bg-BG" sz="3000" dirty="0" smtClean="0"/>
              <a:t>:</a:t>
            </a:r>
            <a:endParaRPr lang="ru-RU" sz="3000" dirty="0"/>
          </a:p>
        </p:txBody>
      </p:sp>
      <p:sp>
        <p:nvSpPr>
          <p:cNvPr id="11" name="Rectangle 10"/>
          <p:cNvSpPr/>
          <p:nvPr/>
        </p:nvSpPr>
        <p:spPr>
          <a:xfrm>
            <a:off x="9609366" y="6087765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6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3449" y="3100751"/>
            <a:ext cx="56642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3444831" y="5139460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08" y="1874685"/>
            <a:ext cx="4215384" cy="48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7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39304" y="2196039"/>
            <a:ext cx="38342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таблица в страницата: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4825" y="551914"/>
            <a:ext cx="7340600" cy="6555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C00000"/>
                </a:solidFill>
              </a:rPr>
              <a:t>&lt;</a:t>
            </a:r>
            <a:r>
              <a:rPr lang="pt-BR" sz="2000" b="1" dirty="0">
                <a:solidFill>
                  <a:srgbClr val="C00000"/>
                </a:solidFill>
              </a:rPr>
              <a:t>h5&gt;</a:t>
            </a:r>
            <a:r>
              <a:rPr lang="bg-BG" sz="2000" b="1" dirty="0">
                <a:solidFill>
                  <a:srgbClr val="C00000"/>
                </a:solidFill>
              </a:rPr>
              <a:t>Таблица!&lt;/</a:t>
            </a:r>
            <a:r>
              <a:rPr lang="pt-BR" sz="2000" b="1" dirty="0">
                <a:solidFill>
                  <a:srgbClr val="C00000"/>
                </a:solidFill>
              </a:rPr>
              <a:t>h5&gt;</a:t>
            </a:r>
          </a:p>
          <a:p>
            <a:endParaRPr lang="pt-BR" sz="2000" b="1" dirty="0">
              <a:solidFill>
                <a:srgbClr val="C00000"/>
              </a:solidFill>
            </a:endParaRPr>
          </a:p>
          <a:p>
            <a:r>
              <a:rPr lang="pt-BR" sz="2000" b="1" dirty="0">
                <a:solidFill>
                  <a:srgbClr val="C00000"/>
                </a:solidFill>
              </a:rPr>
              <a:t>&lt;table border="1"&gt;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	&lt;caption&gt;</a:t>
            </a:r>
            <a:r>
              <a:rPr lang="bg-BG" sz="2000" b="1" dirty="0">
                <a:solidFill>
                  <a:srgbClr val="C00000"/>
                </a:solidFill>
              </a:rPr>
              <a:t>Заглавие на таблицата&lt;/</a:t>
            </a:r>
            <a:r>
              <a:rPr lang="pt-BR" sz="2000" b="1" dirty="0">
                <a:solidFill>
                  <a:srgbClr val="C00000"/>
                </a:solidFill>
              </a:rPr>
              <a:t>caption&gt;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	&lt;tr&gt;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&lt;th&gt;</a:t>
            </a:r>
            <a:r>
              <a:rPr lang="bg-BG" sz="2000" b="1" dirty="0">
                <a:solidFill>
                  <a:srgbClr val="C00000"/>
                </a:solidFill>
              </a:rPr>
              <a:t>Вид храна&lt;/</a:t>
            </a:r>
            <a:r>
              <a:rPr lang="pt-BR" sz="2000" b="1" dirty="0">
                <a:solidFill>
                  <a:srgbClr val="C00000"/>
                </a:solidFill>
              </a:rPr>
              <a:t>th&gt;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&lt;th&gt;</a:t>
            </a:r>
            <a:r>
              <a:rPr lang="bg-BG" sz="2000" b="1" dirty="0">
                <a:solidFill>
                  <a:srgbClr val="C00000"/>
                </a:solidFill>
              </a:rPr>
              <a:t>Съставки&lt;/</a:t>
            </a:r>
            <a:r>
              <a:rPr lang="pt-BR" sz="2000" b="1" dirty="0">
                <a:solidFill>
                  <a:srgbClr val="C00000"/>
                </a:solidFill>
              </a:rPr>
              <a:t>th&gt;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&lt;/tr&gt;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&lt;tr&gt;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&lt;td&gt;</a:t>
            </a:r>
            <a:r>
              <a:rPr lang="bg-BG" sz="2000" b="1" dirty="0">
                <a:solidFill>
                  <a:srgbClr val="C00000"/>
                </a:solidFill>
              </a:rPr>
              <a:t>Пица&lt;/</a:t>
            </a:r>
            <a:r>
              <a:rPr lang="pt-BR" sz="2000" b="1" dirty="0">
                <a:solidFill>
                  <a:srgbClr val="C00000"/>
                </a:solidFill>
              </a:rPr>
              <a:t>td&gt;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&lt;td&gt;</a:t>
            </a:r>
            <a:r>
              <a:rPr lang="bg-BG" sz="2000" b="1" dirty="0">
                <a:solidFill>
                  <a:srgbClr val="C00000"/>
                </a:solidFill>
              </a:rPr>
              <a:t>брашно,вода, мая, домати, сирене, шунка&lt;/</a:t>
            </a:r>
            <a:r>
              <a:rPr lang="pt-BR" sz="2000" b="1" dirty="0">
                <a:solidFill>
                  <a:srgbClr val="C00000"/>
                </a:solidFill>
              </a:rPr>
              <a:t>td&gt;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&lt;/tr&gt;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&lt;tr&gt;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&lt;td&gt;</a:t>
            </a:r>
            <a:r>
              <a:rPr lang="bg-BG" sz="2000" b="1" dirty="0">
                <a:solidFill>
                  <a:srgbClr val="C00000"/>
                </a:solidFill>
              </a:rPr>
              <a:t>Торта&lt;/</a:t>
            </a:r>
            <a:r>
              <a:rPr lang="pt-BR" sz="2000" b="1" dirty="0">
                <a:solidFill>
                  <a:srgbClr val="C00000"/>
                </a:solidFill>
              </a:rPr>
              <a:t>td&gt;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&lt;td&gt;</a:t>
            </a:r>
            <a:r>
              <a:rPr lang="bg-BG" sz="2000" b="1" dirty="0">
                <a:solidFill>
                  <a:srgbClr val="C00000"/>
                </a:solidFill>
              </a:rPr>
              <a:t>брашно, яйца, мляко, масло, плодове&lt;/</a:t>
            </a:r>
            <a:r>
              <a:rPr lang="pt-BR" sz="2000" b="1" dirty="0">
                <a:solidFill>
                  <a:srgbClr val="C00000"/>
                </a:solidFill>
              </a:rPr>
              <a:t>td&gt;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&lt;/tr&gt;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&lt;tr&gt;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&lt;td&gt; </a:t>
            </a:r>
            <a:r>
              <a:rPr lang="bg-BG" sz="2000" b="1" dirty="0">
                <a:solidFill>
                  <a:srgbClr val="C00000"/>
                </a:solidFill>
              </a:rPr>
              <a:t>Спагети&lt;/</a:t>
            </a:r>
            <a:r>
              <a:rPr lang="pt-BR" sz="2000" b="1" dirty="0">
                <a:solidFill>
                  <a:srgbClr val="C00000"/>
                </a:solidFill>
              </a:rPr>
              <a:t>td&gt;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  &lt;td&gt;</a:t>
            </a:r>
            <a:r>
              <a:rPr lang="bg-BG" sz="2000" b="1" dirty="0">
                <a:solidFill>
                  <a:srgbClr val="C00000"/>
                </a:solidFill>
              </a:rPr>
              <a:t>спагени,домати,бекон, кайма, кашвал&lt;/</a:t>
            </a:r>
            <a:r>
              <a:rPr lang="pt-BR" sz="2000" b="1" dirty="0">
                <a:solidFill>
                  <a:srgbClr val="C00000"/>
                </a:solidFill>
              </a:rPr>
              <a:t>td&gt;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  &lt;/tr&gt;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	&lt;/table&gt;</a:t>
            </a:r>
            <a:endParaRPr lang="en-US" sz="2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9304" y="3724990"/>
            <a:ext cx="405649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9469666" y="6481465"/>
            <a:ext cx="2087334" cy="503535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3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2075981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76" y="3315584"/>
            <a:ext cx="5924804" cy="2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9454" y="1746185"/>
            <a:ext cx="73267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таблица в страницата: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607208"/>
            <a:ext cx="11277432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3000" b="1" dirty="0">
                <a:solidFill>
                  <a:srgbClr val="C00000"/>
                </a:solidFill>
                <a:latin typeface="Corbel" panose="020B0503020204020204" pitchFamily="34" charset="0"/>
              </a:rPr>
              <a:t>table </a:t>
            </a:r>
            <a:r>
              <a:rPr lang="pt-BR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{margin: auto; color: green;}</a:t>
            </a:r>
          </a:p>
          <a:p>
            <a:r>
              <a:rPr lang="pt-BR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table, td{border: 2px green dotted; border-collapse: collapse; padding: 10px;}</a:t>
            </a:r>
          </a:p>
          <a:p>
            <a:r>
              <a:rPr lang="pt-BR" sz="3000" b="1" dirty="0">
                <a:solidFill>
                  <a:schemeClr val="accent1"/>
                </a:solidFill>
                <a:latin typeface="Corbel" panose="020B0503020204020204" pitchFamily="34" charset="0"/>
              </a:rPr>
              <a:t>tr:nth-child(even) {background-color:#FFFC99; color: navy;}</a:t>
            </a:r>
            <a:endParaRPr lang="en-US" sz="30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454" y="2200630"/>
            <a:ext cx="1154949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500" dirty="0" smtClean="0"/>
              <a:t>В </a:t>
            </a:r>
            <a:r>
              <a:rPr lang="en-US" sz="3500" dirty="0" smtClean="0"/>
              <a:t>style </a:t>
            </a:r>
            <a:r>
              <a:rPr lang="bg-BG" sz="3500" dirty="0" smtClean="0"/>
              <a:t>поставете следния код, за да променим таблицата 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9609366" y="6036965"/>
            <a:ext cx="2087334" cy="503535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597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8500" y="2119434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40" y="2839357"/>
            <a:ext cx="6652260" cy="36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3254" y="182914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Поставяне на картинка в страницата и кода:</a:t>
            </a:r>
            <a:endParaRPr lang="en-US" sz="32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441231"/>
            <a:ext cx="9117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500" dirty="0" smtClean="0"/>
              <a:t>1. Изтеглете картинката във формат за препоръчване</a:t>
            </a:r>
            <a:r>
              <a:rPr lang="en-US" sz="3500" dirty="0" smtClean="0"/>
              <a:t> jpg / </a:t>
            </a:r>
            <a:r>
              <a:rPr lang="en-US" sz="3500" dirty="0" err="1" smtClean="0"/>
              <a:t>png</a:t>
            </a: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2. </a:t>
            </a:r>
            <a:r>
              <a:rPr lang="bg-BG" sz="3500" dirty="0" smtClean="0"/>
              <a:t>Преименувайте я по лесен за помнене и употреба начин спрямо проекта. </a:t>
            </a:r>
          </a:p>
          <a:p>
            <a:pPr marL="0" indent="0">
              <a:buNone/>
            </a:pPr>
            <a:r>
              <a:rPr lang="bg-BG" sz="3500" dirty="0" smtClean="0"/>
              <a:t>3. Синтаксис: 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2988663" y="5936734"/>
            <a:ext cx="8925200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&lt;</a:t>
            </a:r>
            <a:r>
              <a:rPr lang="en-US" sz="28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src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="bear_small.jpg" </a:t>
            </a:r>
            <a:r>
              <a:rPr lang="en-US" sz="2800" b="1">
                <a:solidFill>
                  <a:srgbClr val="C00000"/>
                </a:solidFill>
                <a:latin typeface="Corbel" panose="020B0503020204020204" pitchFamily="34" charset="0"/>
              </a:rPr>
              <a:t>alt= </a:t>
            </a:r>
            <a:r>
              <a:rPr lang="en-US" sz="2800" b="1" smtClean="0">
                <a:solidFill>
                  <a:srgbClr val="C00000"/>
                </a:solidFill>
                <a:latin typeface="Corbel" panose="020B0503020204020204" pitchFamily="34" charset="0"/>
              </a:rPr>
              <a:t>"</a:t>
            </a:r>
            <a:r>
              <a:rPr lang="bg-BG" sz="2800" b="1" smtClean="0">
                <a:solidFill>
                  <a:srgbClr val="C00000"/>
                </a:solidFill>
                <a:latin typeface="Corbel" panose="020B0503020204020204" pitchFamily="34" charset="0"/>
              </a:rPr>
              <a:t>Името </a:t>
            </a:r>
            <a:r>
              <a:rPr lang="bg-BG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на картинката</a:t>
            </a:r>
            <a:r>
              <a:rPr lang="en-US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" &gt;</a:t>
            </a:r>
            <a:endParaRPr lang="en-US" sz="2800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8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69454" y="1746185"/>
            <a:ext cx="73267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 зададем картинка в таблицата: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607208"/>
            <a:ext cx="11277432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accent1"/>
                </a:solidFill>
              </a:rPr>
              <a:t>&lt;tr&gt;</a:t>
            </a:r>
          </a:p>
          <a:p>
            <a:r>
              <a:rPr lang="pt-BR" sz="2800" b="1" dirty="0">
                <a:solidFill>
                  <a:schemeClr val="accent1"/>
                </a:solidFill>
              </a:rPr>
              <a:t>    &lt;td &gt;</a:t>
            </a:r>
            <a:r>
              <a:rPr lang="bg-BG" sz="2800" b="1" dirty="0">
                <a:solidFill>
                  <a:schemeClr val="accent1"/>
                </a:solidFill>
              </a:rPr>
              <a:t>Торта </a:t>
            </a:r>
            <a:r>
              <a:rPr lang="bg-BG" sz="2800" b="1" dirty="0">
                <a:solidFill>
                  <a:srgbClr val="C00000"/>
                </a:solidFill>
              </a:rPr>
              <a:t>&lt;</a:t>
            </a:r>
            <a:r>
              <a:rPr lang="pt-BR" sz="2800" b="1" dirty="0">
                <a:solidFill>
                  <a:srgbClr val="C00000"/>
                </a:solidFill>
              </a:rPr>
              <a:t>image src="torta.jpg"&gt; </a:t>
            </a:r>
            <a:r>
              <a:rPr lang="pt-BR" sz="2800" b="1" dirty="0">
                <a:solidFill>
                  <a:schemeClr val="accent1"/>
                </a:solidFill>
              </a:rPr>
              <a:t>&lt;/td&gt;</a:t>
            </a:r>
          </a:p>
          <a:p>
            <a:r>
              <a:rPr lang="pt-BR" sz="2800" b="1" dirty="0">
                <a:solidFill>
                  <a:schemeClr val="accent1"/>
                </a:solidFill>
              </a:rPr>
              <a:t>    &lt;td&gt;</a:t>
            </a:r>
            <a:r>
              <a:rPr lang="bg-BG" sz="2800" b="1" dirty="0">
                <a:solidFill>
                  <a:schemeClr val="accent1"/>
                </a:solidFill>
              </a:rPr>
              <a:t>брашно, яйца, мляко, масло, плодове&lt;/</a:t>
            </a:r>
            <a:r>
              <a:rPr lang="pt-BR" sz="2800" b="1" dirty="0">
                <a:solidFill>
                  <a:schemeClr val="accent1"/>
                </a:solidFill>
              </a:rPr>
              <a:t>td&gt;</a:t>
            </a:r>
          </a:p>
          <a:p>
            <a:r>
              <a:rPr lang="pt-BR" sz="2800" b="1" dirty="0">
                <a:solidFill>
                  <a:schemeClr val="accent1"/>
                </a:solidFill>
              </a:rPr>
              <a:t>  &lt;/tr&gt;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2504" y="1972390"/>
            <a:ext cx="6323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 smtClean="0"/>
              <a:t>оставете кода:</a:t>
            </a:r>
            <a:endParaRPr lang="ru-RU" sz="3500" dirty="0"/>
          </a:p>
        </p:txBody>
      </p:sp>
      <p:sp>
        <p:nvSpPr>
          <p:cNvPr id="8" name="Rectangle 7"/>
          <p:cNvSpPr/>
          <p:nvPr/>
        </p:nvSpPr>
        <p:spPr>
          <a:xfrm>
            <a:off x="9609366" y="6036965"/>
            <a:ext cx="2087334" cy="503535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62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000500" y="3726316"/>
            <a:ext cx="5165809" cy="9255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bg-BG" sz="4500" b="1" dirty="0" smtClean="0">
                <a:solidFill>
                  <a:schemeClr val="accent1"/>
                </a:solidFill>
              </a:rPr>
              <a:t>Да започваме  </a:t>
            </a:r>
            <a:r>
              <a:rPr lang="en-US" sz="45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en-US" sz="45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469" y="1259251"/>
            <a:ext cx="6515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19" y="2542816"/>
            <a:ext cx="8032813" cy="42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8654" y="221014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Поставяне следния код в </a:t>
            </a:r>
            <a:r>
              <a:rPr lang="en-US" sz="3200" b="1" dirty="0" smtClean="0"/>
              <a:t>body</a:t>
            </a:r>
            <a:r>
              <a:rPr lang="bg-BG" sz="3200" b="1" dirty="0" smtClean="0"/>
              <a:t> частта, в някои етап от параграфа</a:t>
            </a:r>
            <a:r>
              <a:rPr lang="en-US" sz="3200" b="1" dirty="0" smtClean="0"/>
              <a:t> </a:t>
            </a:r>
            <a:r>
              <a:rPr lang="bg-BG" sz="3200" b="1" dirty="0" smtClean="0"/>
              <a:t>: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622214" y="3807311"/>
            <a:ext cx="111124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&lt;</a:t>
            </a:r>
            <a:r>
              <a:rPr lang="en-US" sz="3000" b="1" dirty="0">
                <a:solidFill>
                  <a:schemeClr val="accent1"/>
                </a:solidFill>
              </a:rPr>
              <a:t>p&gt;</a:t>
            </a:r>
            <a:r>
              <a:rPr lang="en-US" sz="3000" b="1" dirty="0" err="1">
                <a:solidFill>
                  <a:schemeClr val="accent1"/>
                </a:solidFill>
              </a:rPr>
              <a:t>Има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много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църкви</a:t>
            </a:r>
            <a:r>
              <a:rPr lang="en-US" sz="3000" b="1" dirty="0">
                <a:solidFill>
                  <a:schemeClr val="accent1"/>
                </a:solidFill>
              </a:rPr>
              <a:t>, </a:t>
            </a:r>
            <a:r>
              <a:rPr lang="en-US" sz="3000" b="1" dirty="0" err="1">
                <a:solidFill>
                  <a:schemeClr val="accent1"/>
                </a:solidFill>
              </a:rPr>
              <a:t>най-красивата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от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които</a:t>
            </a:r>
            <a:r>
              <a:rPr lang="en-US" sz="3000" b="1" dirty="0">
                <a:solidFill>
                  <a:schemeClr val="accent1"/>
                </a:solidFill>
              </a:rPr>
              <a:t> е </a:t>
            </a:r>
            <a:r>
              <a:rPr lang="en-US" sz="3000" b="1" dirty="0" err="1">
                <a:solidFill>
                  <a:schemeClr val="accent1"/>
                </a:solidFill>
              </a:rPr>
              <a:t>новата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катедрала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Нуестра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Сеньора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де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Алмудена</a:t>
            </a:r>
            <a:r>
              <a:rPr lang="en-US" sz="3000" b="1" dirty="0">
                <a:solidFill>
                  <a:srgbClr val="C00000"/>
                </a:solidFill>
              </a:rPr>
              <a:t>.&lt;</a:t>
            </a:r>
            <a:r>
              <a:rPr lang="en-US" sz="3000" b="1" dirty="0" err="1">
                <a:solidFill>
                  <a:srgbClr val="C00000"/>
                </a:solidFill>
              </a:rPr>
              <a:t>img</a:t>
            </a:r>
            <a:r>
              <a:rPr lang="en-US" sz="3000" b="1" dirty="0">
                <a:solidFill>
                  <a:srgbClr val="C00000"/>
                </a:solidFill>
              </a:rPr>
              <a:t> </a:t>
            </a:r>
            <a:r>
              <a:rPr lang="en-US" sz="3000" b="1" dirty="0" err="1">
                <a:solidFill>
                  <a:srgbClr val="C00000"/>
                </a:solidFill>
              </a:rPr>
              <a:t>src</a:t>
            </a:r>
            <a:r>
              <a:rPr lang="en-US" sz="3000" b="1" dirty="0">
                <a:solidFill>
                  <a:srgbClr val="C00000"/>
                </a:solidFill>
              </a:rPr>
              <a:t>="bear_small.jpg" alt="Bear eat </a:t>
            </a:r>
            <a:r>
              <a:rPr lang="en-US" sz="3000" b="1" dirty="0" err="1">
                <a:solidFill>
                  <a:srgbClr val="C00000"/>
                </a:solidFill>
              </a:rPr>
              <a:t>strawbery</a:t>
            </a:r>
            <a:r>
              <a:rPr lang="en-US" sz="3000" b="1" dirty="0">
                <a:solidFill>
                  <a:srgbClr val="C00000"/>
                </a:solidFill>
              </a:rPr>
              <a:t>"&gt;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Мадридската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зоологическа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градина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разполага</a:t>
            </a:r>
            <a:r>
              <a:rPr lang="en-US" sz="3000" b="1" dirty="0">
                <a:solidFill>
                  <a:schemeClr val="accent1"/>
                </a:solidFill>
              </a:rPr>
              <a:t> и с </a:t>
            </a:r>
            <a:r>
              <a:rPr lang="en-US" sz="3000" b="1" dirty="0" err="1">
                <a:solidFill>
                  <a:schemeClr val="accent1"/>
                </a:solidFill>
              </a:rPr>
              <a:t>Аквариум</a:t>
            </a:r>
            <a:r>
              <a:rPr lang="en-US" sz="3000" b="1" dirty="0">
                <a:solidFill>
                  <a:schemeClr val="accent1"/>
                </a:solidFill>
              </a:rPr>
              <a:t> и </a:t>
            </a:r>
            <a:r>
              <a:rPr lang="en-US" sz="3000" b="1" dirty="0" err="1">
                <a:solidFill>
                  <a:schemeClr val="accent1"/>
                </a:solidFill>
              </a:rPr>
              <a:t>едно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от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любимите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места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за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прекарване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на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свободното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време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на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</a:rPr>
              <a:t>мадридчани</a:t>
            </a:r>
            <a:r>
              <a:rPr lang="en-US" sz="3000" b="1" dirty="0">
                <a:solidFill>
                  <a:schemeClr val="accent1"/>
                </a:solidFill>
              </a:rPr>
              <a:t>. </a:t>
            </a:r>
            <a:r>
              <a:rPr lang="en-US" sz="3000" b="1" dirty="0" smtClean="0">
                <a:solidFill>
                  <a:schemeClr val="accent1"/>
                </a:solidFill>
              </a:rPr>
              <a:t>&lt;</a:t>
            </a:r>
            <a:r>
              <a:rPr lang="bg-BG" sz="3000" b="1" dirty="0" smtClean="0">
                <a:solidFill>
                  <a:schemeClr val="accent1"/>
                </a:solidFill>
              </a:rPr>
              <a:t>/</a:t>
            </a:r>
            <a:r>
              <a:rPr lang="en-US" sz="3000" b="1" dirty="0" smtClean="0">
                <a:solidFill>
                  <a:schemeClr val="accent1"/>
                </a:solidFill>
              </a:rPr>
              <a:t>p&gt;</a:t>
            </a:r>
            <a:endParaRPr lang="en-US" sz="3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5149" y="2173651"/>
            <a:ext cx="3727451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3432131" y="3546668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37" y="1892347"/>
            <a:ext cx="7219695" cy="48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25054" y="2608102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За да променим размерите й поставете кода: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897898" y="4107934"/>
            <a:ext cx="8360402" cy="954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&lt;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img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src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="bear_small.jpg" alt="Bear eat </a:t>
            </a:r>
            <a:r>
              <a:rPr lang="en-US" sz="28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strawbery</a:t>
            </a:r>
            <a:r>
              <a:rPr lang="en-US" sz="2800" b="1" dirty="0">
                <a:solidFill>
                  <a:schemeClr val="accent1"/>
                </a:solidFill>
                <a:latin typeface="Corbel" panose="020B0503020204020204" pitchFamily="34" charset="0"/>
              </a:rPr>
              <a:t>" </a:t>
            </a:r>
            <a:endParaRPr lang="en-US" sz="2800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en-US" sz="2800" b="1" dirty="0" smtClean="0">
                <a:solidFill>
                  <a:srgbClr val="C00000"/>
                </a:solidFill>
                <a:latin typeface="Corbel" panose="020B0503020204020204" pitchFamily="34" charset="0"/>
              </a:rPr>
              <a:t>width</a:t>
            </a:r>
            <a:r>
              <a:rPr lang="en-US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="150" height="200" class="right"&gt;</a:t>
            </a:r>
          </a:p>
        </p:txBody>
      </p:sp>
    </p:spTree>
    <p:extLst>
      <p:ext uri="{BB962C8B-B14F-4D97-AF65-F5344CB8AC3E}">
        <p14:creationId xmlns:p14="http://schemas.microsoft.com/office/powerpoint/2010/main" val="7873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0216" y="2166401"/>
            <a:ext cx="11164416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В </a:t>
            </a:r>
            <a:r>
              <a:rPr lang="en-US" sz="3200" b="1" dirty="0" smtClean="0"/>
              <a:t>style</a:t>
            </a:r>
            <a:r>
              <a:rPr lang="bg-BG" sz="3200" b="1" dirty="0" smtClean="0"/>
              <a:t> поставете: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831038" y="3023235"/>
            <a:ext cx="53213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.right</a:t>
            </a:r>
            <a:r>
              <a:rPr lang="en-US" sz="2800" b="1" dirty="0">
                <a:solidFill>
                  <a:schemeClr val="accent1"/>
                </a:solidFill>
              </a:rPr>
              <a:t>{ </a:t>
            </a:r>
            <a:r>
              <a:rPr lang="en-US" sz="2800" b="1" dirty="0" err="1">
                <a:solidFill>
                  <a:schemeClr val="accent1"/>
                </a:solidFill>
              </a:rPr>
              <a:t>float:right</a:t>
            </a:r>
            <a:r>
              <a:rPr lang="en-US" sz="2800" b="1" dirty="0">
                <a:solidFill>
                  <a:schemeClr val="accent1"/>
                </a:solidFill>
              </a:rPr>
              <a:t>;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margin-left: 20px;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border-radius:30px;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box-shadow: 4px </a:t>
            </a:r>
            <a:r>
              <a:rPr lang="en-US" sz="2800" b="1" dirty="0" err="1">
                <a:solidFill>
                  <a:schemeClr val="accent1"/>
                </a:solidFill>
              </a:rPr>
              <a:t>4px</a:t>
            </a:r>
            <a:r>
              <a:rPr lang="en-US" sz="2800" b="1" dirty="0">
                <a:solidFill>
                  <a:schemeClr val="accent1"/>
                </a:solidFill>
              </a:rPr>
              <a:t> 5px </a:t>
            </a:r>
            <a:r>
              <a:rPr lang="en-US" sz="2800" b="1" dirty="0" smtClean="0">
                <a:solidFill>
                  <a:schemeClr val="accent1"/>
                </a:solidFill>
              </a:rPr>
              <a:t>red;}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49852" y="6131859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3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9195" y="1230563"/>
            <a:ext cx="7575551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560506" y="3161618"/>
            <a:ext cx="641435" cy="52405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04" y="2481072"/>
            <a:ext cx="9460992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85582" y="3304871"/>
            <a:ext cx="11029950" cy="736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dirty="0" smtClean="0"/>
              <a:t>Въвеждаме: </a:t>
            </a:r>
            <a:endParaRPr lang="bg-BG" sz="2400" dirty="0"/>
          </a:p>
          <a:p>
            <a:pPr marL="0" indent="0">
              <a:buNone/>
            </a:pPr>
            <a:endParaRPr lang="bg-BG" sz="2800" dirty="0"/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1586" y="1924997"/>
            <a:ext cx="6429071" cy="638592"/>
          </a:xfrm>
          <a:prstGeom prst="rect">
            <a:avLst/>
          </a:prstGeom>
          <a:solidFill>
            <a:srgbClr val="FBDA9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400" b="1" dirty="0" smtClean="0">
                <a:solidFill>
                  <a:schemeClr val="accent1"/>
                </a:solidFill>
                <a:latin typeface="+mj-lt"/>
              </a:rPr>
              <a:t>ЗАДАЙТЕ КАРТИНКА КАТО ХИПЕРВРЪЗКА: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055" y="3325759"/>
            <a:ext cx="116746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Corbel (Body)"/>
              </a:rPr>
              <a:t>&lt;a </a:t>
            </a:r>
            <a:r>
              <a:rPr lang="en-US" sz="2500" b="1" dirty="0" err="1">
                <a:solidFill>
                  <a:srgbClr val="C00000"/>
                </a:solidFill>
                <a:latin typeface="Corbel (Body)"/>
              </a:rPr>
              <a:t>href</a:t>
            </a:r>
            <a:r>
              <a:rPr lang="en-US" sz="2500" b="1" dirty="0">
                <a:solidFill>
                  <a:srgbClr val="C00000"/>
                </a:solidFill>
                <a:latin typeface="Corbel (Body)"/>
              </a:rPr>
              <a:t>="https://en.wikipedia.org/wiki/Parque_del_Buen_</a:t>
            </a:r>
            <a:r>
              <a:rPr lang="en-US" sz="2500" b="1" dirty="0" err="1">
                <a:solidFill>
                  <a:srgbClr val="C00000"/>
                </a:solidFill>
                <a:latin typeface="Corbel (Body)"/>
              </a:rPr>
              <a:t>Retiro</a:t>
            </a:r>
            <a:r>
              <a:rPr lang="en-US" sz="2500" b="1" dirty="0">
                <a:solidFill>
                  <a:srgbClr val="C00000"/>
                </a:solidFill>
                <a:latin typeface="Corbel (Body)"/>
              </a:rPr>
              <a:t>,_Madrid"&gt;&lt;</a:t>
            </a:r>
            <a:r>
              <a:rPr lang="en-US" sz="2500" b="1" dirty="0" err="1">
                <a:solidFill>
                  <a:srgbClr val="C00000"/>
                </a:solidFill>
                <a:latin typeface="Corbel (Body)"/>
              </a:rPr>
              <a:t>img</a:t>
            </a:r>
            <a:r>
              <a:rPr lang="en-US" sz="2500" b="1" dirty="0">
                <a:solidFill>
                  <a:srgbClr val="C00000"/>
                </a:solidFill>
                <a:latin typeface="Corbel (Body)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latin typeface="Corbel (Body)"/>
              </a:rPr>
              <a:t>src</a:t>
            </a:r>
            <a:r>
              <a:rPr lang="en-US" sz="2500" b="1" dirty="0" smtClean="0">
                <a:solidFill>
                  <a:srgbClr val="C00000"/>
                </a:solidFill>
                <a:latin typeface="Corbel (Body)"/>
              </a:rPr>
              <a:t>="retirosmall.jpg" </a:t>
            </a:r>
            <a:r>
              <a:rPr lang="en-US" sz="2500" b="1" dirty="0">
                <a:solidFill>
                  <a:srgbClr val="C00000"/>
                </a:solidFill>
                <a:latin typeface="Corbel (Body)"/>
              </a:rPr>
              <a:t>/&gt;&lt;/a&gt;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70001" y="4431256"/>
            <a:ext cx="431799" cy="70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696529" y="4105473"/>
            <a:ext cx="1926771" cy="1034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85582" y="5204395"/>
            <a:ext cx="4596661" cy="98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500" b="1" dirty="0" smtClean="0">
                <a:solidFill>
                  <a:schemeClr val="accent1"/>
                </a:solidFill>
              </a:rPr>
              <a:t>Името на картинката, която ще използваме за хипервръзка</a:t>
            </a:r>
            <a:endParaRPr lang="en-US" sz="25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90657" y="4782320"/>
            <a:ext cx="5429418" cy="98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500" b="1" dirty="0" smtClean="0">
                <a:solidFill>
                  <a:schemeClr val="accent1"/>
                </a:solidFill>
              </a:rPr>
              <a:t>Адресът на уеб страницата, към която искаме да води линка.</a:t>
            </a:r>
            <a:endParaRPr lang="en-US" sz="2500" b="1" dirty="0" smtClean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49852" y="6131859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2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01800" y="1465162"/>
            <a:ext cx="7575551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21" y="2823755"/>
            <a:ext cx="5556504" cy="386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92" y="1874685"/>
            <a:ext cx="3785616" cy="280416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5994400" y="3276765"/>
            <a:ext cx="2069592" cy="14020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5000" y="1588591"/>
            <a:ext cx="10985500" cy="135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bg-BG" sz="3000" b="1" dirty="0" smtClean="0"/>
              <a:t> </a:t>
            </a:r>
            <a:r>
              <a:rPr lang="bg-BG" sz="3000" b="1" dirty="0"/>
              <a:t>Използване на </a:t>
            </a:r>
            <a:r>
              <a:rPr lang="en-US" sz="3000" b="1" dirty="0" smtClean="0"/>
              <a:t>figure </a:t>
            </a:r>
            <a:r>
              <a:rPr lang="bg-BG" sz="3000" b="1" dirty="0" smtClean="0"/>
              <a:t>и </a:t>
            </a:r>
            <a:r>
              <a:rPr lang="en-US" sz="3000" b="1" dirty="0" err="1" smtClean="0"/>
              <a:t>figcaption</a:t>
            </a:r>
            <a:endParaRPr lang="en-US" sz="3000" b="1" dirty="0"/>
          </a:p>
        </p:txBody>
      </p:sp>
      <p:sp>
        <p:nvSpPr>
          <p:cNvPr id="9" name="Rectangle 8"/>
          <p:cNvSpPr/>
          <p:nvPr/>
        </p:nvSpPr>
        <p:spPr>
          <a:xfrm>
            <a:off x="635000" y="2631895"/>
            <a:ext cx="10045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accent1"/>
                </a:solidFill>
              </a:rPr>
              <a:t>Използвайте елемент </a:t>
            </a:r>
            <a:r>
              <a:rPr lang="ru-RU" sz="3000" b="1" dirty="0">
                <a:solidFill>
                  <a:srgbClr val="C00000"/>
                </a:solidFill>
              </a:rPr>
              <a:t>&lt;figure&gt;, </a:t>
            </a:r>
            <a:r>
              <a:rPr lang="ru-RU" sz="3000" b="1" dirty="0">
                <a:solidFill>
                  <a:schemeClr val="accent1"/>
                </a:solidFill>
              </a:rPr>
              <a:t>за да маркирате снимка в документ, </a:t>
            </a:r>
            <a:r>
              <a:rPr lang="ru-RU" sz="3000" b="1" dirty="0" smtClean="0">
                <a:solidFill>
                  <a:schemeClr val="accent1"/>
                </a:solidFill>
              </a:rPr>
              <a:t>и</a:t>
            </a:r>
            <a:endParaRPr lang="en-US" sz="3000" b="1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 smtClean="0">
                <a:solidFill>
                  <a:schemeClr val="accent1"/>
                </a:solidFill>
              </a:rPr>
              <a:t> </a:t>
            </a:r>
            <a:r>
              <a:rPr lang="ru-RU" sz="3000" b="1" dirty="0">
                <a:solidFill>
                  <a:schemeClr val="accent1"/>
                </a:solidFill>
              </a:rPr>
              <a:t>елемент </a:t>
            </a:r>
            <a:r>
              <a:rPr lang="ru-RU" sz="3000" b="1" dirty="0">
                <a:solidFill>
                  <a:schemeClr val="accent6">
                    <a:lumMod val="50000"/>
                  </a:schemeClr>
                </a:solidFill>
              </a:rPr>
              <a:t>&lt;figcaption&gt;, </a:t>
            </a:r>
            <a:r>
              <a:rPr lang="ru-RU" sz="3000" b="1" dirty="0">
                <a:solidFill>
                  <a:schemeClr val="accent1"/>
                </a:solidFill>
              </a:rPr>
              <a:t>за да дефинирате надпис за </a:t>
            </a:r>
            <a:r>
              <a:rPr lang="ru-RU" sz="3000" b="1" dirty="0" smtClean="0">
                <a:solidFill>
                  <a:schemeClr val="accent1"/>
                </a:solidFill>
              </a:rPr>
              <a:t>снимката</a:t>
            </a:r>
            <a:r>
              <a:rPr lang="en-US" sz="30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51200" y="4802644"/>
            <a:ext cx="8839632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&lt;</a:t>
            </a:r>
            <a:r>
              <a:rPr lang="en-US" sz="2800" dirty="0">
                <a:solidFill>
                  <a:srgbClr val="A52A2A"/>
                </a:solidFill>
                <a:latin typeface="Corbel" panose="020B0503020204020204" pitchFamily="34" charset="0"/>
              </a:rPr>
              <a:t>figure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&gt;</a:t>
            </a:r>
            <a:r>
              <a:rPr lang="en-US" sz="2800" dirty="0">
                <a:latin typeface="Corbel" panose="020B0503020204020204" pitchFamily="34" charset="0"/>
              </a:rPr>
              <a:t/>
            </a:r>
            <a:br>
              <a:rPr lang="en-US" sz="2800" dirty="0">
                <a:latin typeface="Corbel" panose="020B050302020402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orbel" panose="020B0503020204020204" pitchFamily="34" charset="0"/>
              </a:rPr>
              <a:t>  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&lt;</a:t>
            </a:r>
            <a:r>
              <a:rPr lang="en-US" sz="2800" dirty="0" err="1">
                <a:solidFill>
                  <a:srgbClr val="A52A2A"/>
                </a:solidFill>
                <a:latin typeface="Corbel" panose="020B0503020204020204" pitchFamily="34" charset="0"/>
              </a:rPr>
              <a:t>img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</a:rPr>
              <a:t> </a:t>
            </a:r>
            <a:r>
              <a:rPr lang="en-US" sz="2800" dirty="0" err="1">
                <a:solidFill>
                  <a:srgbClr val="FF0000"/>
                </a:solidFill>
                <a:latin typeface="Corbel" panose="020B0503020204020204" pitchFamily="34" charset="0"/>
              </a:rPr>
              <a:t>src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="prado.jpg"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</a:rPr>
              <a:t> alt</a:t>
            </a:r>
            <a:r>
              <a:rPr lang="en-US" sz="2800" dirty="0" smtClean="0">
                <a:solidFill>
                  <a:srgbClr val="0000CD"/>
                </a:solidFill>
                <a:latin typeface="Corbel" panose="020B0503020204020204" pitchFamily="34" charset="0"/>
              </a:rPr>
              <a:t>=“Prado"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</a:rPr>
              <a:t> style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="width:100%"&gt;</a:t>
            </a:r>
            <a:r>
              <a:rPr lang="en-US" sz="2800" dirty="0">
                <a:latin typeface="Corbel" panose="020B0503020204020204" pitchFamily="34" charset="0"/>
              </a:rPr>
              <a:t/>
            </a:r>
            <a:br>
              <a:rPr lang="en-US" sz="2800" dirty="0">
                <a:latin typeface="Corbel" panose="020B050302020402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orbel" panose="020B0503020204020204" pitchFamily="34" charset="0"/>
              </a:rPr>
              <a:t>  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&lt;</a:t>
            </a:r>
            <a:r>
              <a:rPr lang="en-US" sz="2800" dirty="0" err="1">
                <a:solidFill>
                  <a:srgbClr val="A52A2A"/>
                </a:solidFill>
                <a:latin typeface="Corbel" panose="020B0503020204020204" pitchFamily="34" charset="0"/>
              </a:rPr>
              <a:t>figcaption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rbel" panose="020B0503020204020204" pitchFamily="34" charset="0"/>
              </a:rPr>
              <a:t>Fig.1 </a:t>
            </a:r>
            <a:r>
              <a:rPr lang="en-US" sz="2800" dirty="0" smtClean="0">
                <a:solidFill>
                  <a:srgbClr val="000000"/>
                </a:solidFill>
                <a:latin typeface="Corbel" panose="020B0503020204020204" pitchFamily="34" charset="0"/>
              </a:rPr>
              <a:t>– Prado museum.</a:t>
            </a:r>
            <a:r>
              <a:rPr lang="en-US" sz="2800" dirty="0" smtClean="0">
                <a:solidFill>
                  <a:srgbClr val="0000CD"/>
                </a:solidFill>
                <a:latin typeface="Corbel" panose="020B0503020204020204" pitchFamily="34" charset="0"/>
              </a:rPr>
              <a:t>&lt;</a:t>
            </a:r>
            <a:r>
              <a:rPr lang="en-US" sz="2800" dirty="0" smtClean="0">
                <a:solidFill>
                  <a:srgbClr val="A52A2A"/>
                </a:solidFill>
                <a:latin typeface="Corbel" panose="020B0503020204020204" pitchFamily="34" charset="0"/>
              </a:rPr>
              <a:t>/</a:t>
            </a:r>
            <a:r>
              <a:rPr lang="en-US" sz="2800" dirty="0" err="1">
                <a:solidFill>
                  <a:srgbClr val="A52A2A"/>
                </a:solidFill>
                <a:latin typeface="Corbel" panose="020B0503020204020204" pitchFamily="34" charset="0"/>
              </a:rPr>
              <a:t>figcaption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&gt;</a:t>
            </a:r>
            <a:r>
              <a:rPr lang="en-US" sz="2800" dirty="0">
                <a:latin typeface="Corbel" panose="020B0503020204020204" pitchFamily="34" charset="0"/>
              </a:rPr>
              <a:t/>
            </a:r>
            <a:br>
              <a:rPr lang="en-US" sz="2800" dirty="0">
                <a:latin typeface="Corbel" panose="020B0503020204020204" pitchFamily="34" charset="0"/>
              </a:rPr>
            </a:b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&lt;</a:t>
            </a:r>
            <a:r>
              <a:rPr lang="en-US" sz="2800" dirty="0">
                <a:solidFill>
                  <a:srgbClr val="A52A2A"/>
                </a:solidFill>
                <a:latin typeface="Corbel" panose="020B0503020204020204" pitchFamily="34" charset="0"/>
              </a:rPr>
              <a:t>/figure</a:t>
            </a:r>
            <a:r>
              <a:rPr lang="en-US" sz="2800" dirty="0">
                <a:solidFill>
                  <a:srgbClr val="0000CD"/>
                </a:solidFill>
                <a:latin typeface="Corbel" panose="020B0503020204020204" pitchFamily="34" charset="0"/>
              </a:rPr>
              <a:t>&gt;</a:t>
            </a:r>
            <a:endParaRPr lang="en-US" sz="2800" dirty="0"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500" y="6135124"/>
            <a:ext cx="10045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000" b="1" dirty="0" smtClean="0">
                <a:solidFill>
                  <a:schemeClr val="accent1"/>
                </a:solidFill>
              </a:rPr>
              <a:t>Синтаксис:</a:t>
            </a:r>
            <a:endParaRPr lang="en-US" sz="3000" b="1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700" y="1869873"/>
            <a:ext cx="3986646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5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500" b="1" dirty="0">
                <a:solidFill>
                  <a:schemeClr val="bg1"/>
                </a:solidFill>
              </a:rPr>
              <a:t>: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79500" y="3688838"/>
            <a:ext cx="6296715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bg-BG" sz="3500" dirty="0" smtClean="0"/>
              <a:t>Изтеглете изображение по Ваш избор.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500" dirty="0" smtClean="0"/>
              <a:t>Преименувайте го по подходящ начин.</a:t>
            </a:r>
            <a:endParaRPr lang="en-US" sz="3500" dirty="0"/>
          </a:p>
        </p:txBody>
      </p:sp>
      <p:sp>
        <p:nvSpPr>
          <p:cNvPr id="10" name="Rectangle 9"/>
          <p:cNvSpPr/>
          <p:nvPr/>
        </p:nvSpPr>
        <p:spPr>
          <a:xfrm>
            <a:off x="9844840" y="6283358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4.googleusercontent.com/h83PBkVrchTEBPQ8PqTg0nTZXyUgqeMkNUqmgyZzvoMbVX1R_D3SIbU9gSnSlOW-xfHD7dKoc_fl3uf4iU-o2i0bcIiNpky3UKqI3XP2Imm_bK8Oh2V2QgAhlGt--eQlRLOFXb4WFIrWkpi5gG2LBWyprSQ3XT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4" y="2825751"/>
            <a:ext cx="47910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72024" y="1514385"/>
            <a:ext cx="11029950" cy="1624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000" b="1" dirty="0" smtClean="0"/>
              <a:t>1. Отваряме редактора:</a:t>
            </a:r>
            <a:endParaRPr lang="en-US" sz="30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4448" y="4605928"/>
            <a:ext cx="11029950" cy="1624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800" dirty="0"/>
              <a:t>2</a:t>
            </a:r>
            <a:r>
              <a:rPr lang="bg-BG" sz="2800" dirty="0" smtClean="0"/>
              <a:t>. След като създадем документа, го записваме с разширение</a:t>
            </a:r>
            <a:r>
              <a:rPr lang="en-US" sz="2800" dirty="0" smtClean="0"/>
              <a:t> .</a:t>
            </a:r>
            <a:r>
              <a:rPr lang="en-US" sz="2800" b="1" dirty="0" smtClean="0"/>
              <a:t>html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*Hyper Text Markup Language file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16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4700" y="1869873"/>
            <a:ext cx="3986646" cy="596839"/>
          </a:xfrm>
          <a:prstGeom prst="rect">
            <a:avLst/>
          </a:prstGeom>
          <a:solidFill>
            <a:srgbClr val="E96A2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bg-BG" sz="2500" b="1" dirty="0" smtClean="0">
                <a:solidFill>
                  <a:schemeClr val="bg1"/>
                </a:solidFill>
              </a:rPr>
              <a:t>НЕКА ОПИТАМЕ ЗАЕДНО</a:t>
            </a:r>
            <a:r>
              <a:rPr lang="en-US" sz="2500" b="1" dirty="0">
                <a:solidFill>
                  <a:schemeClr val="bg1"/>
                </a:solidFill>
              </a:rPr>
              <a:t>: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4700" y="2375665"/>
            <a:ext cx="88773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bg-BG" sz="3500" dirty="0" smtClean="0"/>
              <a:t>В секцията</a:t>
            </a:r>
            <a:r>
              <a:rPr lang="en-US" sz="3500" dirty="0"/>
              <a:t> </a:t>
            </a:r>
            <a:r>
              <a:rPr lang="en-US" sz="3500" dirty="0" smtClean="0"/>
              <a:t>body</a:t>
            </a:r>
            <a:r>
              <a:rPr lang="bg-BG" sz="3500" dirty="0" smtClean="0"/>
              <a:t> поставете следния код:</a:t>
            </a:r>
            <a:endParaRPr lang="en-US" sz="3500" dirty="0"/>
          </a:p>
        </p:txBody>
      </p:sp>
      <p:sp>
        <p:nvSpPr>
          <p:cNvPr id="8" name="Rectangle 7"/>
          <p:cNvSpPr/>
          <p:nvPr/>
        </p:nvSpPr>
        <p:spPr>
          <a:xfrm>
            <a:off x="9844840" y="6283358"/>
            <a:ext cx="2087334" cy="537319"/>
          </a:xfrm>
          <a:prstGeom prst="rect">
            <a:avLst/>
          </a:prstGeom>
          <a:solidFill>
            <a:srgbClr val="F8BA3E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СЪХРАНЕТЕ!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5450" y="4139723"/>
            <a:ext cx="11518899" cy="130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1"/>
                </a:solidFill>
              </a:rPr>
              <a:t>&lt;figure&gt; &lt;image </a:t>
            </a:r>
            <a:r>
              <a:rPr lang="en-US" sz="2800" b="1" dirty="0" err="1">
                <a:solidFill>
                  <a:schemeClr val="accent1"/>
                </a:solidFill>
              </a:rPr>
              <a:t>src</a:t>
            </a:r>
            <a:r>
              <a:rPr lang="en-US" sz="2800" b="1" dirty="0">
                <a:solidFill>
                  <a:schemeClr val="accent1"/>
                </a:solidFill>
              </a:rPr>
              <a:t>="prado.jpg" width="500" height="250"&gt; &lt;</a:t>
            </a:r>
            <a:r>
              <a:rPr lang="en-US" sz="2800" b="1" dirty="0" err="1">
                <a:solidFill>
                  <a:schemeClr val="accent1"/>
                </a:solidFill>
              </a:rPr>
              <a:t>figcaption</a:t>
            </a:r>
            <a:r>
              <a:rPr lang="en-US" sz="2800" b="1" dirty="0">
                <a:solidFill>
                  <a:schemeClr val="accent1"/>
                </a:solidFill>
              </a:rPr>
              <a:t>&gt;Fig.1 – Prado museum.&lt;/</a:t>
            </a:r>
            <a:r>
              <a:rPr lang="en-US" sz="2800" b="1" dirty="0" err="1">
                <a:solidFill>
                  <a:schemeClr val="accent1"/>
                </a:solidFill>
              </a:rPr>
              <a:t>figcaption</a:t>
            </a:r>
            <a:r>
              <a:rPr lang="en-US" sz="2800" b="1" dirty="0">
                <a:solidFill>
                  <a:schemeClr val="accent1"/>
                </a:solidFill>
              </a:rPr>
              <a:t>&gt;&lt;/figure&gt;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62757" y="1911501"/>
            <a:ext cx="47244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</a:t>
            </a:r>
            <a:endParaRPr lang="en-US" altLang="en-US" sz="3500" b="1" dirty="0" smtClean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0" lvl="0" indent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да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зареди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5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841519"/>
            <a:ext cx="3581400" cy="10907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sz="4500" b="1" dirty="0" smtClean="0">
                <a:solidFill>
                  <a:srgbClr val="E96A23"/>
                </a:solidFill>
              </a:rPr>
              <a:t>   СПРАВИХТЕ </a:t>
            </a:r>
          </a:p>
          <a:p>
            <a:pPr marL="0" indent="0" algn="ctr">
              <a:buNone/>
            </a:pPr>
            <a:r>
              <a:rPr lang="bg-BG" sz="4500" b="1" dirty="0" smtClean="0">
                <a:solidFill>
                  <a:srgbClr val="E96A23"/>
                </a:solidFill>
              </a:rPr>
              <a:t> ЛИ СЕ?</a:t>
            </a:r>
            <a:r>
              <a:rPr lang="en-US" sz="4500" b="1" dirty="0" smtClean="0">
                <a:solidFill>
                  <a:srgbClr val="E96A23"/>
                </a:solidFill>
              </a:rPr>
              <a:t> </a:t>
            </a:r>
            <a:r>
              <a:rPr lang="en-US" sz="4500" b="1" dirty="0" smtClean="0">
                <a:solidFill>
                  <a:srgbClr val="E96A23"/>
                </a:solidFill>
                <a:sym typeface="Wingdings" panose="05000000000000000000" pitchFamily="2" charset="2"/>
              </a:rPr>
              <a:t></a:t>
            </a:r>
            <a:r>
              <a:rPr lang="bg-BG" sz="4500" b="1" dirty="0" smtClean="0">
                <a:solidFill>
                  <a:srgbClr val="E96A23"/>
                </a:solidFill>
              </a:rPr>
              <a:t> </a:t>
            </a:r>
            <a:endParaRPr lang="bg-BG" sz="4500" b="1" dirty="0">
              <a:solidFill>
                <a:srgbClr val="E96A2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48" y="1691051"/>
            <a:ext cx="5644383" cy="37717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61643" y="5336114"/>
            <a:ext cx="1422400" cy="50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4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3597" y="1799939"/>
            <a:ext cx="894991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b="1" dirty="0" smtClean="0"/>
              <a:t>Добавяне на фавикона символи в</a:t>
            </a:r>
            <a:r>
              <a:rPr lang="en-US" sz="2800" b="1" dirty="0" smtClean="0"/>
              <a:t> html</a:t>
            </a:r>
            <a:r>
              <a:rPr lang="bg-BG" sz="2800" b="1" dirty="0" smtClean="0"/>
              <a:t> кода</a:t>
            </a:r>
            <a:r>
              <a:rPr lang="en-US" sz="2800" b="1" dirty="0" smtClean="0"/>
              <a:t> </a:t>
            </a:r>
            <a:r>
              <a:rPr lang="bg-BG" sz="2800" b="1" dirty="0" smtClean="0"/>
              <a:t> :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7" y="2550756"/>
            <a:ext cx="4784927" cy="43072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168630" y="2491607"/>
            <a:ext cx="7023370" cy="1516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750" b="1" dirty="0">
                <a:solidFill>
                  <a:srgbClr val="C00000"/>
                </a:solidFill>
                <a:hlinkClick r:id="rId4"/>
              </a:rPr>
              <a:t>https://www.freefavicon.com/freefavicons</a:t>
            </a:r>
            <a:r>
              <a:rPr lang="en-US" sz="2750" b="1" dirty="0" smtClean="0">
                <a:solidFill>
                  <a:srgbClr val="C00000"/>
                </a:solidFill>
                <a:hlinkClick r:id="rId4"/>
              </a:rPr>
              <a:t>/</a:t>
            </a:r>
            <a:endParaRPr lang="bg-BG" sz="2750" b="1" dirty="0" smtClean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US" sz="2750" b="1" dirty="0">
                <a:solidFill>
                  <a:srgbClr val="C00000"/>
                </a:solidFill>
                <a:hlinkClick r:id="rId5"/>
              </a:rPr>
              <a:t>https://www.favicon-generator.org/search</a:t>
            </a:r>
            <a:r>
              <a:rPr lang="en-US" sz="2750" b="1" dirty="0" smtClean="0">
                <a:solidFill>
                  <a:srgbClr val="C00000"/>
                </a:solidFill>
                <a:hlinkClick r:id="rId5"/>
              </a:rPr>
              <a:t>/</a:t>
            </a:r>
            <a:endParaRPr lang="en-US" sz="2750" b="1" dirty="0" smtClean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US" sz="2750" dirty="0" smtClean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74940" y="3673783"/>
            <a:ext cx="5292454" cy="105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200" b="1" dirty="0" smtClean="0">
                <a:solidFill>
                  <a:srgbClr val="C00000"/>
                </a:solidFill>
              </a:rPr>
              <a:t>16 x 16 </a:t>
            </a:r>
            <a:r>
              <a:rPr lang="en-US" sz="3200" b="1" dirty="0" err="1" smtClean="0">
                <a:solidFill>
                  <a:srgbClr val="C00000"/>
                </a:solidFill>
              </a:rPr>
              <a:t>px</a:t>
            </a:r>
            <a:r>
              <a:rPr lang="en-US" sz="3200" b="1" dirty="0" smtClean="0">
                <a:solidFill>
                  <a:srgbClr val="C00000"/>
                </a:solidFill>
              </a:rPr>
              <a:t>                *  .</a:t>
            </a:r>
            <a:r>
              <a:rPr lang="en-US" sz="3200" b="1" dirty="0" err="1" smtClean="0">
                <a:solidFill>
                  <a:srgbClr val="C00000"/>
                </a:solidFill>
              </a:rPr>
              <a:t>ico</a:t>
            </a:r>
            <a:endParaRPr lang="en-US" sz="3200" dirty="0" smtClean="0">
              <a:solidFill>
                <a:srgbClr val="C00000"/>
              </a:solidFill>
            </a:endParaRPr>
          </a:p>
        </p:txBody>
      </p:sp>
      <p:pic>
        <p:nvPicPr>
          <p:cNvPr id="9" name="Picture 2" descr="https://lh3.googleusercontent.com/ZgROO_U781Qp29vEZ_TuTBBYy19njKJMRDW_LcB46MfkA9Bc4ZPzgaOYM9NKro0W5i6Omc9-wJ04e1nvlv7dbOa5A4XNYUYk0ELPctNsMrit1wqjaWoMYTUEzzbIfaW-AT4TpiFE35NdbRFt6zuvTOtPn5qv3m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30" y="4771482"/>
            <a:ext cx="6181725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15928" y="5414126"/>
            <a:ext cx="63614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&lt;link </a:t>
            </a:r>
            <a:r>
              <a:rPr lang="en-US" b="1" dirty="0" err="1">
                <a:solidFill>
                  <a:srgbClr val="FF0000"/>
                </a:solidFill>
              </a:rPr>
              <a:t>rel</a:t>
            </a:r>
            <a:r>
              <a:rPr lang="en-US" b="1" dirty="0">
                <a:solidFill>
                  <a:srgbClr val="FF0000"/>
                </a:solidFill>
              </a:rPr>
              <a:t>="icon" type="image/x-icon" </a:t>
            </a:r>
            <a:r>
              <a:rPr lang="en-US" b="1" dirty="0" err="1">
                <a:solidFill>
                  <a:srgbClr val="FF0000"/>
                </a:solidFill>
              </a:rPr>
              <a:t>href</a:t>
            </a:r>
            <a:r>
              <a:rPr lang="en-US" b="1">
                <a:solidFill>
                  <a:srgbClr val="FF0000"/>
                </a:solidFill>
              </a:rPr>
              <a:t>="</a:t>
            </a:r>
            <a:r>
              <a:rPr lang="en-US" b="1">
                <a:solidFill>
                  <a:srgbClr val="FF0000"/>
                </a:solidFill>
              </a:rPr>
              <a:t>images/favicon.ico</a:t>
            </a:r>
            <a:r>
              <a:rPr lang="en-US" b="1" smtClean="0">
                <a:solidFill>
                  <a:srgbClr val="FF0000"/>
                </a:solidFill>
              </a:rPr>
              <a:t>"&gt;</a:t>
            </a:r>
          </a:p>
          <a:p>
            <a:pPr algn="ctr"/>
            <a:r>
              <a:rPr lang="bg-BG" b="1" smtClean="0"/>
              <a:t>Или</a:t>
            </a:r>
            <a:r>
              <a:rPr lang="bg-BG" b="1" dirty="0" smtClean="0"/>
              <a:t>:</a:t>
            </a:r>
          </a:p>
          <a:p>
            <a:r>
              <a:rPr lang="en-US" b="1" dirty="0" smtClean="0"/>
              <a:t>&lt;</a:t>
            </a:r>
            <a:r>
              <a:rPr lang="en-US" b="1" dirty="0"/>
              <a:t>link </a:t>
            </a:r>
            <a:r>
              <a:rPr lang="en-US" b="1" dirty="0" err="1"/>
              <a:t>rel</a:t>
            </a:r>
            <a:r>
              <a:rPr lang="en-US" b="1" dirty="0"/>
              <a:t>="shortcut icon" </a:t>
            </a:r>
            <a:r>
              <a:rPr lang="en-US" b="1" dirty="0" err="1"/>
              <a:t>href</a:t>
            </a:r>
            <a:r>
              <a:rPr lang="en-US" b="1" dirty="0"/>
              <a:t>="my_favicon.ico"&gt;</a:t>
            </a:r>
            <a:endParaRPr lang="en-US" dirty="0"/>
          </a:p>
          <a:p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&lt;</a:t>
            </a:r>
            <a:r>
              <a:rPr lang="en-US" sz="1400" b="1" dirty="0"/>
              <a:t>link </a:t>
            </a:r>
            <a:r>
              <a:rPr lang="en-US" sz="1400" b="1" dirty="0" err="1"/>
              <a:t>rel</a:t>
            </a:r>
            <a:r>
              <a:rPr lang="en-US" sz="1400" b="1" dirty="0"/>
              <a:t>="icon" </a:t>
            </a:r>
            <a:r>
              <a:rPr lang="en-US" sz="1400" b="1" dirty="0" err="1"/>
              <a:t>href</a:t>
            </a:r>
            <a:r>
              <a:rPr lang="en-US" sz="1400" b="1" dirty="0"/>
              <a:t>="icon.gif" type="image/gif" sizes="16x16"&gt;</a:t>
            </a:r>
            <a:endParaRPr lang="en-US" sz="1400" dirty="0"/>
          </a:p>
          <a:p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&lt;</a:t>
            </a:r>
            <a:r>
              <a:rPr lang="en-US" sz="1400" b="1" dirty="0"/>
              <a:t>link </a:t>
            </a:r>
            <a:r>
              <a:rPr lang="en-US" sz="1400" b="1" dirty="0" err="1"/>
              <a:t>rel</a:t>
            </a:r>
            <a:r>
              <a:rPr lang="en-US" sz="1400" b="1" dirty="0"/>
              <a:t>="icon" </a:t>
            </a:r>
            <a:r>
              <a:rPr lang="en-US" sz="1400" b="1" dirty="0" err="1"/>
              <a:t>href</a:t>
            </a:r>
            <a:r>
              <a:rPr lang="en-US" sz="1400" b="1" dirty="0"/>
              <a:t>="icon.png" type="image/</a:t>
            </a:r>
            <a:r>
              <a:rPr lang="en-US" sz="1400" b="1" dirty="0" err="1"/>
              <a:t>png</a:t>
            </a:r>
            <a:r>
              <a:rPr lang="en-US" sz="1400" b="1" dirty="0"/>
              <a:t>" sizes="16x16"&gt; 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>
            <a:off x="4758458" y="3047968"/>
            <a:ext cx="410172" cy="40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9671" y="1874685"/>
            <a:ext cx="7285857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да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bg-BG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зареди</a:t>
            </a:r>
            <a:r>
              <a:rPr lang="en-US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5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5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4013200"/>
            <a:ext cx="6756400" cy="1016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35200" y="4013200"/>
            <a:ext cx="1727200" cy="482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92599" y="3651511"/>
            <a:ext cx="1295401" cy="1193800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2197" y="2650839"/>
            <a:ext cx="8949914" cy="582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b="1" dirty="0" smtClean="0"/>
              <a:t>За целта изтеглете изображение, нека да е в нужния размер или вие го създайте допълнително.</a:t>
            </a:r>
          </a:p>
          <a:p>
            <a:r>
              <a:rPr lang="bg-BG" sz="2800" b="1" dirty="0" smtClean="0"/>
              <a:t>В </a:t>
            </a:r>
            <a:r>
              <a:rPr lang="en-US" sz="2800" b="1" dirty="0" smtClean="0"/>
              <a:t>head</a:t>
            </a:r>
            <a:r>
              <a:rPr lang="bg-BG" sz="2800" b="1" dirty="0" smtClean="0"/>
              <a:t> частта в</a:t>
            </a:r>
            <a:r>
              <a:rPr lang="en-US" sz="2800" b="1" dirty="0" smtClean="0"/>
              <a:t> html</a:t>
            </a:r>
            <a:r>
              <a:rPr lang="bg-BG" sz="2800" b="1" dirty="0" smtClean="0"/>
              <a:t> кода</a:t>
            </a:r>
            <a:r>
              <a:rPr lang="en-US" sz="2800" b="1" dirty="0" smtClean="0"/>
              <a:t> </a:t>
            </a:r>
            <a:r>
              <a:rPr lang="bg-BG" sz="2800" b="1" dirty="0" smtClean="0"/>
              <a:t>поставете  :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457200" y="3869122"/>
            <a:ext cx="119529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orbel" panose="020B0503020204020204" pitchFamily="34" charset="0"/>
              </a:rPr>
              <a:t>&lt;link </a:t>
            </a:r>
            <a:r>
              <a:rPr lang="en-US" sz="32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rel</a:t>
            </a:r>
            <a:r>
              <a:rPr lang="en-US" sz="3200" b="1" dirty="0">
                <a:solidFill>
                  <a:schemeClr val="accent1"/>
                </a:solidFill>
                <a:latin typeface="Corbel" panose="020B0503020204020204" pitchFamily="34" charset="0"/>
              </a:rPr>
              <a:t>="shortcut icon" type="image/x-icon" </a:t>
            </a:r>
            <a:r>
              <a:rPr lang="en-US" sz="3200" b="1" dirty="0" err="1">
                <a:solidFill>
                  <a:schemeClr val="accent1"/>
                </a:solidFill>
                <a:latin typeface="Corbel" panose="020B0503020204020204" pitchFamily="34" charset="0"/>
              </a:rPr>
              <a:t>href</a:t>
            </a:r>
            <a:r>
              <a:rPr lang="en-US" sz="3200" b="1" dirty="0">
                <a:solidFill>
                  <a:schemeClr val="accent1"/>
                </a:solidFill>
                <a:latin typeface="Corbel" panose="020B0503020204020204" pitchFamily="34" charset="0"/>
              </a:rPr>
              <a:t>="images/favicon.ico"&gt;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937271"/>
            <a:ext cx="5667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chemeClr val="tx2"/>
                </a:solidFill>
              </a:rPr>
              <a:t>*Пътя до вашата фавикона, променете и името</a:t>
            </a:r>
          </a:p>
          <a:p>
            <a:r>
              <a:rPr lang="bg-BG" sz="2000" b="1" dirty="0" smtClean="0">
                <a:solidFill>
                  <a:schemeClr val="tx2"/>
                </a:solidFill>
              </a:rPr>
              <a:t> според това, как е наименувана вашата такава.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4" y="5411690"/>
            <a:ext cx="5864352" cy="1353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59011" y="3992111"/>
            <a:ext cx="21803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*</a:t>
            </a:r>
            <a:r>
              <a:rPr lang="en-US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favicon.ico</a:t>
            </a:r>
            <a:endParaRPr lang="bg-BG" b="1" dirty="0" smtClean="0"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r>
              <a:rPr lang="bg-BG" b="1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Е името на фавиконата Ви и формата, в който е запаметена в компютъра Ви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1892347"/>
            <a:ext cx="10489046" cy="641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200" b="1" dirty="0" smtClean="0"/>
              <a:t>Нека</a:t>
            </a:r>
            <a:r>
              <a:rPr lang="en-US" sz="3200" b="1" dirty="0" smtClean="0"/>
              <a:t> </a:t>
            </a:r>
            <a:r>
              <a:rPr lang="bg-BG" sz="3200" b="1" dirty="0" smtClean="0"/>
              <a:t>поставим видео от У</a:t>
            </a:r>
            <a:r>
              <a:rPr lang="en-US" sz="3200" b="1" dirty="0" err="1" smtClean="0"/>
              <a:t>ouTube</a:t>
            </a:r>
            <a:r>
              <a:rPr lang="bg-BG" sz="3200" b="1" dirty="0" smtClean="0"/>
              <a:t> в страницата: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2504" y="3585290"/>
            <a:ext cx="1085099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bg-BG" sz="3500" dirty="0" smtClean="0"/>
              <a:t>Намерете видео в Интернет</a:t>
            </a:r>
          </a:p>
          <a:p>
            <a:pPr marL="514350" indent="-514350">
              <a:buAutoNum type="arabicPeriod"/>
            </a:pPr>
            <a:r>
              <a:rPr lang="bg-BG" sz="3500" dirty="0" smtClean="0"/>
              <a:t>Задайте му </a:t>
            </a:r>
            <a:r>
              <a:rPr lang="en-US" sz="3500" dirty="0" smtClean="0"/>
              <a:t>SHARE </a:t>
            </a:r>
            <a:r>
              <a:rPr lang="bg-BG" sz="3500" dirty="0" smtClean="0"/>
              <a:t>от бутона под него</a:t>
            </a:r>
          </a:p>
          <a:p>
            <a:pPr marL="514350" indent="-514350">
              <a:buAutoNum type="arabicPeriod"/>
            </a:pPr>
            <a:r>
              <a:rPr lang="bg-BG" sz="3500" dirty="0" smtClean="0"/>
              <a:t>След това задайте </a:t>
            </a:r>
            <a:r>
              <a:rPr lang="en-US" sz="3500" dirty="0" smtClean="0"/>
              <a:t>EMBED</a:t>
            </a:r>
            <a:r>
              <a:rPr lang="bg-BG" sz="3500" dirty="0" smtClean="0"/>
              <a:t> и копирайте кода в </a:t>
            </a:r>
            <a:r>
              <a:rPr lang="en-US" sz="3500" dirty="0" smtClean="0"/>
              <a:t>body  </a:t>
            </a:r>
            <a:r>
              <a:rPr lang="bg-BG" sz="3500" dirty="0" smtClean="0"/>
              <a:t>частта директно.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388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40" y="864616"/>
            <a:ext cx="8961120" cy="5839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607208"/>
            <a:ext cx="11277432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&lt;iframe width="560" height="315" src="https://www.youtube.com/embed/ZlkcPnK-3fY" title="YouTube video player" frameborder="0" allow="accelerometer; autoplay; clipboard-write; encrypted-media; gyroscope; picture-in-picture" allowfullscreen&gt;&lt;/iframe&gt;</a:t>
            </a:r>
            <a:endParaRPr lang="en-US" sz="28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2504" y="1972390"/>
            <a:ext cx="632344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В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</a:t>
            </a:r>
            <a:r>
              <a:rPr lang="bg-BG" sz="3500" dirty="0"/>
              <a:t>п</a:t>
            </a:r>
            <a:r>
              <a:rPr lang="bg-BG" sz="3500" dirty="0" smtClean="0"/>
              <a:t>о</a:t>
            </a:r>
            <a:r>
              <a:rPr lang="ru-RU" sz="3500" dirty="0" smtClean="0"/>
              <a:t>ставете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Corbel" panose="020B0503020204020204" pitchFamily="34" charset="0"/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 </a:t>
            </a:r>
            <a:r>
              <a:rPr lang="bg-BG" sz="2800" dirty="0">
                <a:solidFill>
                  <a:schemeClr val="bg1"/>
                </a:solidFill>
                <a:latin typeface="Corbel" panose="020B0503020204020204" pitchFamily="34" charset="0"/>
              </a:rPr>
              <a:t>УПРАЖНЕНИЕ</a:t>
            </a:r>
            <a:endParaRPr lang="en-US" sz="28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049951"/>
            <a:ext cx="3086100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Браузърът трябва да зареди</a:t>
            </a:r>
            <a:r>
              <a:rPr lang="en-US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  <a:r>
              <a:rPr lang="ru-RU" altLang="en-US" sz="3000" b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30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90" y="1717939"/>
            <a:ext cx="8869922" cy="48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607208"/>
            <a:ext cx="1127743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</a:rPr>
              <a:t>&lt;a </a:t>
            </a:r>
            <a:r>
              <a:rPr lang="es-ES" sz="2800" b="1" dirty="0" err="1">
                <a:solidFill>
                  <a:srgbClr val="C00000"/>
                </a:solidFill>
              </a:rPr>
              <a:t>href</a:t>
            </a:r>
            <a:r>
              <a:rPr lang="es-ES" sz="2800" b="1" dirty="0">
                <a:solidFill>
                  <a:srgbClr val="C00000"/>
                </a:solidFill>
              </a:rPr>
              <a:t>="https://youtu.be/</a:t>
            </a:r>
            <a:r>
              <a:rPr lang="es-ES" sz="2800" b="1" dirty="0" err="1">
                <a:solidFill>
                  <a:srgbClr val="C00000"/>
                </a:solidFill>
              </a:rPr>
              <a:t>blAB_JqAJNw</a:t>
            </a:r>
            <a:r>
              <a:rPr lang="es-ES" sz="2800" b="1" dirty="0">
                <a:solidFill>
                  <a:srgbClr val="C00000"/>
                </a:solidFill>
              </a:rPr>
              <a:t>" target="_</a:t>
            </a:r>
            <a:r>
              <a:rPr lang="es-ES" sz="2800" b="1" dirty="0" err="1">
                <a:solidFill>
                  <a:srgbClr val="C00000"/>
                </a:solidFill>
              </a:rPr>
              <a:t>blank</a:t>
            </a:r>
            <a:r>
              <a:rPr lang="es-ES" sz="2800" b="1" dirty="0">
                <a:solidFill>
                  <a:srgbClr val="C00000"/>
                </a:solidFill>
              </a:rPr>
              <a:t>"&gt;Sea&lt;/a&gt;.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2504" y="1972390"/>
            <a:ext cx="10050896" cy="1593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 smtClean="0"/>
              <a:t>Може да го зададете и като хипервръзка в  </a:t>
            </a:r>
            <a:r>
              <a:rPr lang="en-US" sz="3500" dirty="0" smtClean="0"/>
              <a:t>body </a:t>
            </a:r>
            <a:r>
              <a:rPr lang="ru-RU" sz="3500" dirty="0" smtClean="0"/>
              <a:t>частта като копирате и </a:t>
            </a:r>
            <a:r>
              <a:rPr lang="bg-BG" sz="3500" dirty="0" smtClean="0"/>
              <a:t>по</a:t>
            </a:r>
            <a:r>
              <a:rPr lang="ru-RU" sz="3500" dirty="0" smtClean="0"/>
              <a:t>ставите кода</a:t>
            </a:r>
            <a:r>
              <a:rPr lang="bg-BG" sz="3500" dirty="0" smtClean="0"/>
              <a:t>:</a:t>
            </a:r>
            <a:endParaRPr lang="ru-RU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47"/>
            <a:ext cx="1244600" cy="124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199" y="827451"/>
            <a:ext cx="9880433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5200" y="1011085"/>
            <a:ext cx="946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</a:rPr>
              <a:t>ВЪВЕДЕНИЕ В </a:t>
            </a:r>
            <a:r>
              <a:rPr lang="bg-BG" sz="2800" b="1" dirty="0" smtClean="0">
                <a:solidFill>
                  <a:schemeClr val="bg1"/>
                </a:solidFill>
              </a:rPr>
              <a:t>УЕБ ПРОГРАМИРАНЕТО </a:t>
            </a:r>
            <a:r>
              <a:rPr lang="bg-BG" sz="2800" dirty="0" smtClean="0">
                <a:solidFill>
                  <a:schemeClr val="bg1"/>
                </a:solidFill>
              </a:rPr>
              <a:t>– </a:t>
            </a:r>
            <a:r>
              <a:rPr lang="bg-BG" sz="2800" dirty="0">
                <a:solidFill>
                  <a:schemeClr val="bg1"/>
                </a:solidFill>
              </a:rPr>
              <a:t>УПРАЖНЕНИЕ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195313"/>
            <a:ext cx="4579112" cy="251200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5036312" y="6480107"/>
            <a:ext cx="1275588" cy="37002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2126</TotalTime>
  <Words>5623</Words>
  <Application>Microsoft Office PowerPoint</Application>
  <PresentationFormat>Widescreen</PresentationFormat>
  <Paragraphs>773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9" baseType="lpstr">
      <vt:lpstr>Arial</vt:lpstr>
      <vt:lpstr>Corbel</vt:lpstr>
      <vt:lpstr>Corbel (Body)</vt:lpstr>
      <vt:lpstr>Gill Sans MT</vt:lpstr>
      <vt:lpstr>Times New Roman</vt:lpstr>
      <vt:lpstr>Wingdings</vt:lpstr>
      <vt:lpstr>Wingdings 2</vt:lpstr>
      <vt:lpstr>Dividend</vt:lpstr>
      <vt:lpstr>ОСНОВИ НА УЕБ ПРОГРАМИРАНЕТО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MILENA</dc:creator>
  <cp:lastModifiedBy>student</cp:lastModifiedBy>
  <cp:revision>128</cp:revision>
  <dcterms:created xsi:type="dcterms:W3CDTF">2022-09-10T13:03:15Z</dcterms:created>
  <dcterms:modified xsi:type="dcterms:W3CDTF">2023-09-24T12:08:29Z</dcterms:modified>
</cp:coreProperties>
</file>